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11"/>
  </p:notesMasterIdLst>
  <p:sldIdLst>
    <p:sldId id="256" r:id="rId2"/>
    <p:sldId id="270" r:id="rId3"/>
    <p:sldId id="258" r:id="rId4"/>
    <p:sldId id="259" r:id="rId5"/>
    <p:sldId id="276" r:id="rId6"/>
    <p:sldId id="273" r:id="rId7"/>
    <p:sldId id="274" r:id="rId8"/>
    <p:sldId id="267" r:id="rId9"/>
    <p:sldId id="265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3E8A-F68F-4856-A657-EDEE5D3F56D0}" type="datetimeFigureOut">
              <a:rPr lang="pt-PT" smtClean="0"/>
              <a:pPr/>
              <a:t>05-02-2012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B836-E542-40B6-A917-7EB9EB8A976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0375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B836-E542-40B6-A917-7EB9EB8A9768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3264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53B039-FB82-4A48-A205-B31007E7B76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3EEAD-1380-40AF-8CF2-D0431D4CD548}" type="datetime1">
              <a:rPr lang="pt-PT" smtClean="0"/>
              <a:pPr/>
              <a:t>05-02-2012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448272"/>
          </a:xfrm>
        </p:spPr>
        <p:txBody>
          <a:bodyPr>
            <a:noAutofit/>
          </a:bodyPr>
          <a:lstStyle/>
          <a:p>
            <a:pPr algn="r"/>
            <a: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  <a:t>Deus, o grande mistério.</a:t>
            </a:r>
            <a:b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800" b="1" i="1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PT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7544" y="116632"/>
            <a:ext cx="8352928" cy="1152128"/>
            <a:chOff x="1043608" y="606425"/>
            <a:chExt cx="7704855" cy="958850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1939136" y="606425"/>
              <a:ext cx="6809327" cy="958850"/>
              <a:chOff x="2535" y="837"/>
              <a:chExt cx="8150" cy="1628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535" y="1050"/>
                <a:ext cx="3825" cy="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Universidade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Portuguesa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Centro Regional de </a:t>
                </a:r>
                <a:r>
                  <a:rPr kumimoji="0" lang="pt-PT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BragaAno</a:t>
                </a: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 Lectivo </a:t>
                </a:r>
                <a:r>
                  <a:rPr kumimoji="0" lang="pt-PT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2011/2012</a:t>
                </a:r>
                <a:endParaRPr kumimoji="0" lang="pt-P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ＭＳ Ｐゴシック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Faculdade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de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Teologia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Mestrado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em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Ciências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Religiosas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Especialização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: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Educação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Moral 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kumimoji="0" lang="pt-P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6135" y="837"/>
                <a:ext cx="4550" cy="1628"/>
                <a:chOff x="6135" y="837"/>
                <a:chExt cx="4550" cy="1628"/>
              </a:xfrm>
            </p:grpSpPr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>
                  <a:off x="6135" y="837"/>
                  <a:ext cx="4550" cy="1628"/>
                  <a:chOff x="6135" y="837"/>
                  <a:chExt cx="4550" cy="1628"/>
                </a:xfrm>
              </p:grpSpPr>
              <p:pic>
                <p:nvPicPr>
                  <p:cNvPr id="1031" name="Picture 7" descr="drfsanches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57" y="837"/>
                    <a:ext cx="1628" cy="162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35" y="1050"/>
                    <a:ext cx="3900" cy="1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Agrupamento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de </a:t>
                    </a: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Escolas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Dr. Francisco</a:t>
                    </a:r>
                    <a:r>
                      <a: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</a:t>
                    </a:r>
                    <a:r>
                      <a:rPr kumimoji="0" lang="en-US" sz="9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Sanches</a:t>
                    </a:r>
                    <a:endParaRPr kumimoji="0" lang="en-US" sz="9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ＭＳ Ｐゴシック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Prática de Ensino Supervisionada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Instituto Superior de Ciências Religiosas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6225" y="1133"/>
                  <a:ext cx="1" cy="98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24" name="Picture 23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43608" y="692696"/>
              <a:ext cx="885123" cy="843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Rectangle 25"/>
          <p:cNvSpPr/>
          <p:nvPr/>
        </p:nvSpPr>
        <p:spPr>
          <a:xfrm>
            <a:off x="5940152" y="4437112"/>
            <a:ext cx="228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9º ano Turma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3568" y="2204864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Unidade </a:t>
            </a:r>
            <a:r>
              <a:rPr lang="pt-PT" sz="2400" b="1" dirty="0" smtClean="0"/>
              <a:t>2 </a:t>
            </a:r>
            <a:endParaRPr lang="pt-PT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6165304"/>
            <a:ext cx="7697947" cy="276999"/>
            <a:chOff x="539552" y="6165304"/>
            <a:chExt cx="7697947" cy="276999"/>
          </a:xfrm>
        </p:grpSpPr>
        <p:sp>
          <p:nvSpPr>
            <p:cNvPr id="28" name="TextBox 27"/>
            <p:cNvSpPr txBox="1"/>
            <p:nvPr/>
          </p:nvSpPr>
          <p:spPr>
            <a:xfrm>
              <a:off x="6856415" y="6165304"/>
              <a:ext cx="138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1200" dirty="0" smtClean="0"/>
                <a:t> Fevereiro de 2012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6165304"/>
              <a:ext cx="178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dirty="0" err="1" smtClean="0"/>
                <a:t>Hermenigildo</a:t>
              </a:r>
              <a:r>
                <a:rPr lang="pt-PT" sz="1200" dirty="0" smtClean="0"/>
                <a:t> Encarnação</a:t>
              </a:r>
              <a:endParaRPr lang="pt-PT" sz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 MONTE OLIMPO2.jpg"/>
          <p:cNvPicPr>
            <a:picLocks noChangeAspect="1"/>
          </p:cNvPicPr>
          <p:nvPr/>
        </p:nvPicPr>
        <p:blipFill>
          <a:blip r:embed="rId2" cstate="print">
            <a:alphaModFix amt="8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76872"/>
            <a:ext cx="3845986" cy="3281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53548" y="6165304"/>
              <a:ext cx="10839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840760" cy="562074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1-Representação  da divindade no politeísmo</a:t>
            </a:r>
            <a:endParaRPr lang="pt-PT" sz="2400" b="1" dirty="0">
              <a:solidFill>
                <a:srgbClr val="900000"/>
              </a:solidFill>
            </a:endParaRPr>
          </a:p>
        </p:txBody>
      </p:sp>
      <p:sp>
        <p:nvSpPr>
          <p:cNvPr id="15" name="Marcador de Posição de Conteúdo 2"/>
          <p:cNvSpPr>
            <a:spLocks noGrp="1"/>
          </p:cNvSpPr>
          <p:nvPr>
            <p:ph idx="1"/>
          </p:nvPr>
        </p:nvSpPr>
        <p:spPr>
          <a:xfrm>
            <a:off x="-8632" y="1412776"/>
            <a:ext cx="7920880" cy="4680520"/>
          </a:xfrm>
        </p:spPr>
        <p:txBody>
          <a:bodyPr>
            <a:noAutofit/>
          </a:bodyPr>
          <a:lstStyle/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1- Todo o homem procura uma resposta para os grandes  enigmas: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                   -sentido da vida e do fim da vida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                   -origem do bem e do mal, o além da morte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2- Procura um ser transcendente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3- Figuras rupestres, túmulos, imagens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4- Religiosidade elemento comum a todos os povos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5- Sagrado realidade próxima e imprescindível</a:t>
            </a:r>
          </a:p>
          <a:p>
            <a:pPr marL="571500" indent="-457200" algn="just">
              <a:lnSpc>
                <a:spcPct val="150000"/>
              </a:lnSpc>
              <a:buNone/>
            </a:pPr>
            <a:r>
              <a:rPr lang="pt-PT" sz="2000" b="1" dirty="0" smtClean="0"/>
              <a:t> 6- Aristóteles: homem um ser naturalmente religioso</a:t>
            </a:r>
          </a:p>
          <a:p>
            <a:pPr marL="571500" indent="-457200" algn="just">
              <a:lnSpc>
                <a:spcPct val="150000"/>
              </a:lnSpc>
              <a:buNone/>
            </a:pPr>
            <a:endParaRPr lang="pt-PT" sz="2000" b="1" dirty="0" smtClean="0"/>
          </a:p>
          <a:p>
            <a:pPr algn="just">
              <a:lnSpc>
                <a:spcPct val="150000"/>
              </a:lnSpc>
            </a:pPr>
            <a:endParaRPr lang="pt-PT" sz="2000" b="1" dirty="0"/>
          </a:p>
        </p:txBody>
      </p:sp>
      <p:pic>
        <p:nvPicPr>
          <p:cNvPr id="14" name="Picture 13" descr="O MONTE OLIMPO2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468" y="1052736"/>
            <a:ext cx="882047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4954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120680" cy="864096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2-Representação da divindade no politeísmo</a:t>
            </a:r>
            <a:br>
              <a:rPr lang="pt-PT" sz="2400" b="1" dirty="0" smtClean="0">
                <a:solidFill>
                  <a:srgbClr val="900000"/>
                </a:solidFill>
              </a:rPr>
            </a:br>
            <a:r>
              <a:rPr lang="pt-PT" sz="2400" b="1" dirty="0" smtClean="0">
                <a:solidFill>
                  <a:srgbClr val="FF0000"/>
                </a:solidFill>
              </a:rPr>
              <a:t>               </a:t>
            </a:r>
            <a:r>
              <a:rPr lang="pt-PT" sz="2400" b="1" dirty="0" smtClean="0">
                <a:solidFill>
                  <a:srgbClr val="800000"/>
                </a:solidFill>
              </a:rPr>
              <a:t>Elementos comuns nas religiões </a:t>
            </a:r>
            <a:endParaRPr lang="pt-PT" sz="2400" b="1" dirty="0">
              <a:solidFill>
                <a:srgbClr val="8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7704856" cy="51845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/>
              <a:t> </a:t>
            </a:r>
            <a:r>
              <a:rPr lang="pt-PT" sz="1800" dirty="0" smtClean="0"/>
              <a:t>Sacerdotes…..(pitonisas, vestais, flâmines, augures…)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Lugares sagrados, altares, templos</a:t>
            </a:r>
            <a:endParaRPr lang="pt-PT" sz="1400" dirty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 Objetos sagrados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Sinais religiosos ou instrumentos de culto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 Tempos sagrados, festas, romarias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Rituais e histórias sagradas</a:t>
            </a:r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Manifestações religiosas organizam a vida social dos povos</a:t>
            </a:r>
            <a:endParaRPr lang="pt-PT" sz="1400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 Calendário (litúrgico) marcam o ritmo do tempo</a:t>
            </a:r>
          </a:p>
          <a:p>
            <a:pPr>
              <a:lnSpc>
                <a:spcPct val="200000"/>
              </a:lnSpc>
              <a:buNone/>
            </a:pPr>
            <a:endParaRPr lang="pt-PT" sz="1200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endParaRPr lang="pt-PT" sz="1800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sz="1800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pt-PT" sz="2400" dirty="0" smtClean="0"/>
              <a:t> </a:t>
            </a:r>
            <a:endParaRPr lang="pt-PT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pic>
        <p:nvPicPr>
          <p:cNvPr id="7" name="Picture 6" descr="u1_religion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340768"/>
            <a:ext cx="3810000" cy="401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9" name="Picture 8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gipto1.jpg"/>
          <p:cNvPicPr>
            <a:picLocks noChangeAspect="1"/>
          </p:cNvPicPr>
          <p:nvPr/>
        </p:nvPicPr>
        <p:blipFill>
          <a:blip r:embed="rId2" cstate="print">
            <a:alphaModFix am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14371">
            <a:off x="4665229" y="1157335"/>
            <a:ext cx="4455005" cy="3387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20000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3- A religião na civilização Egípcia antiga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592122"/>
            <a:ext cx="8273175" cy="4969900"/>
            <a:chOff x="-209295" y="1700808"/>
            <a:chExt cx="8273175" cy="4969900"/>
          </a:xfrm>
        </p:grpSpPr>
        <p:pic>
          <p:nvPicPr>
            <p:cNvPr id="16" name="Picture 15" descr="IMA1.jpg"/>
            <p:cNvPicPr>
              <a:picLocks noChangeAspect="1"/>
            </p:cNvPicPr>
            <p:nvPr/>
          </p:nvPicPr>
          <p:blipFill>
            <a:blip r:embed="rId3" cstate="print">
              <a:alphaModFix amt="6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6200000" flipH="1">
              <a:off x="2829342" y="3379368"/>
              <a:ext cx="252703" cy="63299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627784" y="1700808"/>
              <a:ext cx="5436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2400" b="1" dirty="0" smtClean="0"/>
                <a:t> </a:t>
              </a:r>
              <a:endParaRPr lang="pt-PT" sz="2400" b="1" dirty="0"/>
            </a:p>
            <a:p>
              <a:pPr marL="114300" indent="0" algn="ctr">
                <a:buNone/>
              </a:pPr>
              <a:endParaRPr lang="pt-PT" sz="2400" b="1" dirty="0"/>
            </a:p>
          </p:txBody>
        </p:sp>
      </p:grpSp>
      <p:sp>
        <p:nvSpPr>
          <p:cNvPr id="19" name="Marcador de Posição de Conteúdo 18"/>
          <p:cNvSpPr>
            <a:spLocks noGrp="1"/>
          </p:cNvSpPr>
          <p:nvPr>
            <p:ph idx="1"/>
          </p:nvPr>
        </p:nvSpPr>
        <p:spPr>
          <a:xfrm>
            <a:off x="179512" y="1412776"/>
            <a:ext cx="8424936" cy="5276056"/>
          </a:xfrm>
        </p:spPr>
        <p:txBody>
          <a:bodyPr>
            <a:normAutofit/>
          </a:bodyPr>
          <a:lstStyle/>
          <a:p>
            <a:endParaRPr lang="pt-PT" sz="2000" b="1" dirty="0" smtClean="0"/>
          </a:p>
          <a:p>
            <a:r>
              <a:rPr lang="pt-PT" sz="2000" b="1" dirty="0" smtClean="0"/>
              <a:t>1- Prosperou no Nilo 3100 a.C. até século I d.C.</a:t>
            </a:r>
          </a:p>
          <a:p>
            <a:endParaRPr lang="pt-PT" sz="2000" b="1" dirty="0" smtClean="0"/>
          </a:p>
          <a:p>
            <a:r>
              <a:rPr lang="pt-PT" sz="2000" b="1" dirty="0" smtClean="0"/>
              <a:t>2- Culto a certos animais: gato, gavião, crocodilo, íbis, escaravelho, boi</a:t>
            </a:r>
          </a:p>
          <a:p>
            <a:endParaRPr lang="pt-PT" sz="2000" b="1" dirty="0" smtClean="0"/>
          </a:p>
          <a:p>
            <a:r>
              <a:rPr lang="pt-PT" sz="2000" b="1" dirty="0" smtClean="0"/>
              <a:t> 3- Deuses com traço destes animais sagrados</a:t>
            </a:r>
          </a:p>
          <a:p>
            <a:endParaRPr lang="pt-PT" sz="2000" b="1" dirty="0" smtClean="0"/>
          </a:p>
          <a:p>
            <a:r>
              <a:rPr lang="pt-PT" sz="2000" b="1" dirty="0" smtClean="0"/>
              <a:t>4-Deuses com estranhas formas: meio deuses meio humanas</a:t>
            </a:r>
          </a:p>
          <a:p>
            <a:endParaRPr lang="pt-PT" sz="2000" b="1" dirty="0" smtClean="0"/>
          </a:p>
          <a:p>
            <a:r>
              <a:rPr lang="pt-PT" sz="2000" b="1" dirty="0" smtClean="0"/>
              <a:t>5-Deuses ligados às forças da natureza: poder do sol, lua, cheias do Nilo</a:t>
            </a:r>
          </a:p>
          <a:p>
            <a:endParaRPr lang="pt-PT" sz="2000" b="1" dirty="0" smtClean="0"/>
          </a:p>
          <a:p>
            <a:r>
              <a:rPr lang="pt-PT" sz="2000" b="1" dirty="0" smtClean="0"/>
              <a:t>6- Essas forças representadas sob a forma de animais: Falcão -Sol</a:t>
            </a:r>
            <a:endParaRPr lang="pt-PT" sz="1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2" name="Picture 11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8" name="Picture 7" descr="EGITO 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10755"/>
            <a:ext cx="8820472" cy="598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23528" y="963959"/>
            <a:ext cx="8352929" cy="5633393"/>
            <a:chOff x="1498600" y="1544958"/>
            <a:chExt cx="5777265" cy="4093841"/>
          </a:xfrm>
        </p:grpSpPr>
        <p:pic>
          <p:nvPicPr>
            <p:cNvPr id="19" name="Picture 18" descr="cabeça de ibis.jpg"/>
            <p:cNvPicPr>
              <a:picLocks noChangeAspect="1"/>
            </p:cNvPicPr>
            <p:nvPr/>
          </p:nvPicPr>
          <p:blipFill>
            <a:blip r:embed="rId2" cstate="print">
              <a:alphaModFix amt="2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8600" y="1544958"/>
              <a:ext cx="5665688" cy="40938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 rot="5400000">
              <a:off x="6436943" y="3748422"/>
              <a:ext cx="1515682" cy="162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900" dirty="0" err="1">
                  <a:solidFill>
                    <a:schemeClr val="bg1">
                      <a:lumMod val="65000"/>
                    </a:schemeClr>
                  </a:solidFill>
                </a:rPr>
                <a:t>terceiromilenioxplanetaterra.blogspot.com</a:t>
              </a:r>
              <a:endParaRPr lang="pt-PT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5832648" cy="490066"/>
          </a:xfrm>
        </p:spPr>
        <p:txBody>
          <a:bodyPr/>
          <a:lstStyle/>
          <a:p>
            <a:r>
              <a:rPr lang="pt-PT" sz="2400" b="1" dirty="0" smtClean="0">
                <a:solidFill>
                  <a:srgbClr val="800000"/>
                </a:solidFill>
              </a:rPr>
              <a:t>4- A religião na civilização Egípcia antiga</a:t>
            </a:r>
            <a:endParaRPr lang="pt-PT" sz="2400" b="1" dirty="0">
              <a:solidFill>
                <a:srgbClr val="8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6093296"/>
            <a:ext cx="7416824" cy="576064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pt-PT" sz="1800" b="1" dirty="0" smtClean="0"/>
              <a:t>12- Múmias sofisticadamente embalsamadas: encontro com o além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7544" y="1124744"/>
            <a:ext cx="712879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pt-PT" b="1" dirty="0"/>
              <a:t>7- Deuses associados a cidades: Ámon – Tebas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1628800"/>
            <a:ext cx="7632848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pt-PT" b="1" dirty="0"/>
              <a:t>8- Divindades concretas. FARAÓ = filho do deus Sol 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pt-PT" b="1" dirty="0"/>
              <a:t>( Como sacerdote tinha altas funções sacerdotais)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2564904"/>
            <a:ext cx="8208912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lnSpc>
                <a:spcPct val="130000"/>
              </a:lnSpc>
              <a:buNone/>
            </a:pPr>
            <a:r>
              <a:rPr lang="pt-PT" b="1" dirty="0"/>
              <a:t>9- Referência a «deus» como tendo um poder divino, universal e sem nome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pt-PT" b="1" dirty="0"/>
              <a:t>Controlava o universo e defendia o bem contra o mal </a:t>
            </a:r>
            <a:endParaRPr lang="pt-PT" b="1" dirty="0" smtClean="0"/>
          </a:p>
          <a:p>
            <a:pPr marL="114300" indent="0" algn="ctr">
              <a:lnSpc>
                <a:spcPct val="130000"/>
              </a:lnSpc>
              <a:buNone/>
            </a:pPr>
            <a:r>
              <a:rPr lang="pt-PT" b="1" dirty="0" smtClean="0"/>
              <a:t> </a:t>
            </a:r>
            <a:r>
              <a:rPr lang="pt-PT" b="1" dirty="0"/>
              <a:t>Uma espécie de divindade originária e suprema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89040"/>
            <a:ext cx="9144000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pt-PT" b="1" dirty="0"/>
              <a:t>10- De 1375 a 1350 a.C. Faraó </a:t>
            </a:r>
            <a:r>
              <a:rPr lang="pt-PT" b="1" dirty="0" err="1"/>
              <a:t>Amenófis</a:t>
            </a:r>
            <a:r>
              <a:rPr lang="pt-PT" b="1" dirty="0"/>
              <a:t> IV (</a:t>
            </a:r>
            <a:r>
              <a:rPr lang="pt-PT" b="1" dirty="0" err="1"/>
              <a:t>Akhenaton</a:t>
            </a:r>
            <a:r>
              <a:rPr lang="pt-PT" b="1" dirty="0"/>
              <a:t>) impôs o MONOTEÍSMO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b="1" dirty="0"/>
              <a:t>                                             Culto de </a:t>
            </a:r>
            <a:r>
              <a:rPr lang="pt-PT" b="1" dirty="0" err="1"/>
              <a:t>Áton</a:t>
            </a:r>
            <a:r>
              <a:rPr lang="pt-PT" b="1" dirty="0"/>
              <a:t> – disco solar o único permitido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b="1" dirty="0"/>
              <a:t>                                             Após a sua morte voltou-se ao politeísmo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4941168"/>
            <a:ext cx="8352928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lnSpc>
                <a:spcPct val="130000"/>
              </a:lnSpc>
              <a:buNone/>
            </a:pPr>
            <a:r>
              <a:rPr lang="pt-PT" b="1" dirty="0"/>
              <a:t>11- Cabeça de Íbis (</a:t>
            </a:r>
            <a:r>
              <a:rPr lang="pt-PT" b="1" dirty="0" err="1"/>
              <a:t>tote</a:t>
            </a:r>
            <a:r>
              <a:rPr lang="pt-PT" b="1" dirty="0"/>
              <a:t>) era o deus da escrita e escribas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pt-PT" b="1" dirty="0"/>
              <a:t>       ave pernalta encarnação do deus </a:t>
            </a:r>
            <a:r>
              <a:rPr lang="pt-PT" b="1" dirty="0" err="1"/>
              <a:t>thoth</a:t>
            </a:r>
            <a:r>
              <a:rPr lang="pt-PT" b="1" dirty="0"/>
              <a:t> = plumas negras e brancas ¾ lua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pt-PT" b="1" dirty="0"/>
              <a:t>       divindade lunar: comia gafanhotos, lagartas, repteis ( matavam os Egípcios)</a:t>
            </a:r>
          </a:p>
        </p:txBody>
      </p:sp>
    </p:spTree>
    <p:extLst>
      <p:ext uri="{BB962C8B-B14F-4D97-AF65-F5344CB8AC3E}">
        <p14:creationId xmlns:p14="http://schemas.microsoft.com/office/powerpoint/2010/main" xmlns="" val="5965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6393" y="1205136"/>
            <a:ext cx="8460432" cy="5805264"/>
            <a:chOff x="13993" y="1052736"/>
            <a:chExt cx="8460432" cy="5805264"/>
          </a:xfrm>
        </p:grpSpPr>
        <p:pic>
          <p:nvPicPr>
            <p:cNvPr id="16" name="Picture 15" descr="monteolimpo.jpg"/>
            <p:cNvPicPr>
              <a:picLocks noChangeAspect="1"/>
            </p:cNvPicPr>
            <p:nvPr/>
          </p:nvPicPr>
          <p:blipFill>
            <a:blip r:embed="rId2" cstate="print">
              <a:alphaModFix amt="33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" y="1052736"/>
              <a:ext cx="8460432" cy="580526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804248" y="6455903"/>
              <a:ext cx="9324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900" dirty="0" err="1">
                  <a:solidFill>
                    <a:schemeClr val="bg1">
                      <a:lumMod val="65000"/>
                    </a:schemeClr>
                  </a:solidFill>
                </a:rPr>
                <a:t>nomadstrail.net</a:t>
              </a:r>
              <a:endParaRPr lang="pt-PT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b="1" dirty="0" smtClean="0">
                <a:solidFill>
                  <a:srgbClr val="800000"/>
                </a:solidFill>
              </a:rPr>
              <a:t>5- A religião na civilização Grega e Helénica</a:t>
            </a:r>
            <a:endParaRPr lang="pt-PT" sz="2400" b="1" dirty="0">
              <a:solidFill>
                <a:srgbClr val="8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208912" cy="5733256"/>
          </a:xfrm>
        </p:spPr>
        <p:txBody>
          <a:bodyPr>
            <a:noAutofit/>
          </a:bodyPr>
          <a:lstStyle/>
          <a:p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1- Antes dos deuses havia o céu e a terra que criaram os </a:t>
            </a: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</a:rPr>
              <a:t>Titãs </a:t>
            </a:r>
            <a:r>
              <a:rPr lang="pt-PT" sz="1800" b="1" dirty="0" smtClean="0"/>
              <a:t>gigantes com força descomunal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2- Os titãs  foram </a:t>
            </a:r>
            <a:r>
              <a:rPr lang="pt-PT" sz="1800" b="1" dirty="0" smtClean="0">
                <a:solidFill>
                  <a:srgbClr val="215D77"/>
                </a:solidFill>
              </a:rPr>
              <a:t>os  pais dos deuses  </a:t>
            </a:r>
            <a:r>
              <a:rPr lang="pt-PT" sz="1800" b="1" dirty="0" smtClean="0"/>
              <a:t>clássicos e foram por estes destronados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3- Deuses imortais com caraterísticas </a:t>
            </a:r>
            <a:r>
              <a:rPr lang="pt-PT" sz="1800" b="1" dirty="0" smtClean="0">
                <a:solidFill>
                  <a:srgbClr val="215D77"/>
                </a:solidFill>
              </a:rPr>
              <a:t>semelhantes aos humanos</a:t>
            </a:r>
            <a:r>
              <a:rPr lang="pt-PT" sz="1800" b="1" dirty="0" smtClean="0"/>
              <a:t>: no bem e no mal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4- Habitavam o </a:t>
            </a:r>
            <a:r>
              <a:rPr lang="pt-PT" sz="1800" b="1" dirty="0" smtClean="0">
                <a:solidFill>
                  <a:srgbClr val="215D77"/>
                </a:solidFill>
              </a:rPr>
              <a:t>Monte Olimpo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5- </a:t>
            </a:r>
            <a:r>
              <a:rPr lang="pt-PT" sz="1800" b="1" dirty="0" smtClean="0">
                <a:solidFill>
                  <a:srgbClr val="215D77"/>
                </a:solidFill>
              </a:rPr>
              <a:t>Decidiam</a:t>
            </a:r>
            <a:r>
              <a:rPr lang="pt-PT" sz="1800" b="1" dirty="0" smtClean="0"/>
              <a:t> sobre a vida dos mortais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6- Estavam submetidos </a:t>
            </a:r>
            <a:r>
              <a:rPr lang="pt-PT" sz="1800" b="1" dirty="0" smtClean="0">
                <a:solidFill>
                  <a:srgbClr val="215D77"/>
                </a:solidFill>
              </a:rPr>
              <a:t>ao destino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7- </a:t>
            </a:r>
            <a:r>
              <a:rPr lang="pt-PT" sz="1800" b="1" dirty="0" smtClean="0">
                <a:solidFill>
                  <a:srgbClr val="215D77"/>
                </a:solidFill>
              </a:rPr>
              <a:t>Zeus</a:t>
            </a:r>
            <a:r>
              <a:rPr lang="pt-PT" sz="1800" b="1" dirty="0" smtClean="0"/>
              <a:t> era o deus supremo do panteão</a:t>
            </a:r>
          </a:p>
          <a:p>
            <a:pPr>
              <a:buNone/>
            </a:pP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8- </a:t>
            </a:r>
            <a:r>
              <a:rPr lang="pt-PT" sz="1800" b="1" dirty="0" smtClean="0">
                <a:solidFill>
                  <a:srgbClr val="215D77"/>
                </a:solidFill>
              </a:rPr>
              <a:t>Desciam</a:t>
            </a:r>
            <a:r>
              <a:rPr lang="pt-PT" sz="1800" b="1" dirty="0" smtClean="0"/>
              <a:t> do monte sagrado para se relacionarem com os homens</a:t>
            </a:r>
            <a:endParaRPr lang="pt-PT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993" y="1052736"/>
            <a:ext cx="8460432" cy="5805264"/>
            <a:chOff x="13993" y="1052736"/>
            <a:chExt cx="8460432" cy="5805264"/>
          </a:xfrm>
        </p:grpSpPr>
        <p:pic>
          <p:nvPicPr>
            <p:cNvPr id="12" name="Picture 11" descr="monteolim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" y="1052736"/>
              <a:ext cx="8460432" cy="580526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804248" y="6455903"/>
              <a:ext cx="9324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900" dirty="0" err="1">
                  <a:solidFill>
                    <a:schemeClr val="bg1">
                      <a:lumMod val="65000"/>
                    </a:schemeClr>
                  </a:solidFill>
                </a:rPr>
                <a:t>nomadstrail.net</a:t>
              </a:r>
              <a:endParaRPr lang="pt-PT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3320" y="1412776"/>
            <a:ext cx="8532440" cy="5167384"/>
            <a:chOff x="0" y="692696"/>
            <a:chExt cx="8676456" cy="589386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692696"/>
              <a:ext cx="8676456" cy="5893864"/>
              <a:chOff x="0" y="692696"/>
              <a:chExt cx="8676456" cy="5893864"/>
            </a:xfrm>
          </p:grpSpPr>
          <p:pic>
            <p:nvPicPr>
              <p:cNvPr id="12" name="Picture 11" descr="Temple_of_Poseidon.jpg"/>
              <p:cNvPicPr>
                <a:picLocks noChangeAspect="1"/>
              </p:cNvPicPr>
              <p:nvPr/>
            </p:nvPicPr>
            <p:blipFill>
              <a:blip r:embed="rId2" cstate="print">
                <a:alphaModFix amt="4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692696"/>
                <a:ext cx="8676456" cy="5784304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660232" y="6165304"/>
                <a:ext cx="1830883" cy="421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 err="1">
                    <a:solidFill>
                      <a:schemeClr val="bg1">
                        <a:lumMod val="75000"/>
                      </a:schemeClr>
                    </a:solidFill>
                  </a:rPr>
                  <a:t>en.wikipedia.org</a:t>
                </a:r>
                <a:endParaRPr lang="pt-PT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5" name="Picture 14" descr="Poseidon_3.jpg"/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30357" y="764704"/>
              <a:ext cx="2360983" cy="23762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0" y="1412776"/>
            <a:ext cx="8532440" cy="5445224"/>
            <a:chOff x="0" y="1268760"/>
            <a:chExt cx="8748464" cy="518457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268760"/>
              <a:ext cx="8748464" cy="5184576"/>
              <a:chOff x="0" y="1268760"/>
              <a:chExt cx="8748464" cy="5184576"/>
            </a:xfrm>
          </p:grpSpPr>
          <p:pic>
            <p:nvPicPr>
              <p:cNvPr id="9" name="Picture 8" descr="afrodite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1268760"/>
                <a:ext cx="8748464" cy="51845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588224" y="6093296"/>
                <a:ext cx="1761831" cy="219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900" b="1" dirty="0" err="1"/>
                  <a:t>pastoraliliancosta.blogspot.com</a:t>
                </a:r>
                <a:endParaRPr lang="pt-PT" sz="900" b="1" dirty="0"/>
              </a:p>
            </p:txBody>
          </p:sp>
        </p:grpSp>
        <p:pic>
          <p:nvPicPr>
            <p:cNvPr id="17" name="Picture 16" descr="afrodite.jpe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06" y="4005064"/>
              <a:ext cx="1833841" cy="24482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692696"/>
          </a:xfrm>
        </p:spPr>
        <p:txBody>
          <a:bodyPr/>
          <a:lstStyle/>
          <a:p>
            <a:r>
              <a:rPr lang="pt-PT" sz="2800" b="1" dirty="0" smtClean="0">
                <a:solidFill>
                  <a:srgbClr val="800000"/>
                </a:solidFill>
              </a:rPr>
              <a:t>6 – A religião na civilização Grega e Helénica</a:t>
            </a:r>
            <a:endParaRPr lang="pt-PT" sz="2800" b="1" dirty="0">
              <a:solidFill>
                <a:srgbClr val="8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064896" cy="5184576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endParaRPr lang="pt-PT" sz="2400" dirty="0" smtClean="0"/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 smtClean="0"/>
              <a:t>9- Cada cidade tinha um deus protetor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 smtClean="0"/>
              <a:t>10- Cada divindade representava uma força da natureza ou um sentimento humano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 smtClean="0"/>
              <a:t>11- Poseidon era o representante dos mares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 smtClean="0"/>
              <a:t>12- Afrodite era a deusa da beleza e do amor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 smtClean="0"/>
              <a:t>13- A Religião + Mitologia serviam: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/>
              <a:t>	</a:t>
            </a:r>
            <a:r>
              <a:rPr lang="pt-PT" sz="2400" dirty="0" smtClean="0"/>
              <a:t> a) explicar os fenómenos da natureza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pt-PT" sz="2400" dirty="0"/>
              <a:t>	</a:t>
            </a:r>
            <a:r>
              <a:rPr lang="pt-PT" sz="2400" dirty="0" smtClean="0"/>
              <a:t> b) transmitir conselhos para a vida</a:t>
            </a:r>
          </a:p>
          <a:p>
            <a:pPr marL="114300" indent="0">
              <a:lnSpc>
                <a:spcPct val="130000"/>
              </a:lnSpc>
              <a:buNone/>
            </a:pPr>
            <a:endParaRPr lang="pt-PT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ção de Conteúdo 16"/>
          <p:cNvSpPr>
            <a:spLocks noGrp="1"/>
          </p:cNvSpPr>
          <p:nvPr>
            <p:ph idx="1"/>
          </p:nvPr>
        </p:nvSpPr>
        <p:spPr>
          <a:xfrm>
            <a:off x="395536" y="1052736"/>
            <a:ext cx="7704856" cy="5184576"/>
          </a:xfrm>
        </p:spPr>
        <p:txBody>
          <a:bodyPr>
            <a:noAutofit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pt-PT" sz="1800" b="1" dirty="0" smtClean="0"/>
              <a:t>Os Romanos  </a:t>
            </a:r>
            <a:r>
              <a:rPr lang="pt-PT" sz="1800" b="1" dirty="0" smtClean="0">
                <a:solidFill>
                  <a:srgbClr val="215D77"/>
                </a:solidFill>
              </a:rPr>
              <a:t>dominaram</a:t>
            </a:r>
            <a:r>
              <a:rPr lang="pt-PT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sz="1800" b="1" dirty="0" smtClean="0">
                <a:solidFill>
                  <a:srgbClr val="900000"/>
                </a:solidFill>
              </a:rPr>
              <a:t> </a:t>
            </a:r>
            <a:r>
              <a:rPr lang="pt-PT" sz="1800" b="1" dirty="0" smtClean="0">
                <a:solidFill>
                  <a:srgbClr val="000000"/>
                </a:solidFill>
              </a:rPr>
              <a:t>o império Helénico</a:t>
            </a:r>
          </a:p>
          <a:p>
            <a:pPr marL="114300" indent="0" algn="ctr">
              <a:lnSpc>
                <a:spcPct val="120000"/>
              </a:lnSpc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Adotaram e adaptaram </a:t>
            </a:r>
            <a:r>
              <a:rPr lang="pt-PT" sz="1800" b="1" dirty="0" smtClean="0">
                <a:solidFill>
                  <a:srgbClr val="215D77"/>
                </a:solidFill>
              </a:rPr>
              <a:t>o panteão </a:t>
            </a:r>
            <a:r>
              <a:rPr lang="pt-PT" sz="1800" b="1" dirty="0" smtClean="0">
                <a:solidFill>
                  <a:srgbClr val="000000"/>
                </a:solidFill>
              </a:rPr>
              <a:t>Grego modificando os nomes dos Deuses 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  Panteão com as mesmas funções dos deuses Gregos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Além dos deuses do olimpo havia muitos outros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  </a:t>
            </a:r>
            <a:r>
              <a:rPr lang="pt-PT" sz="1800" b="1" dirty="0" smtClean="0">
                <a:solidFill>
                  <a:srgbClr val="215D77"/>
                </a:solidFill>
              </a:rPr>
              <a:t>Dionísio</a:t>
            </a:r>
            <a:r>
              <a:rPr lang="pt-PT" sz="1800" b="1" dirty="0" smtClean="0"/>
              <a:t> = Baco  </a:t>
            </a: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</a:rPr>
              <a:t>Deméter</a:t>
            </a:r>
            <a:r>
              <a:rPr lang="pt-PT" sz="1800" b="1" dirty="0" smtClean="0"/>
              <a:t> = Ceres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2 Penates (dispensa)=bem estar e prosperidade das famílias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Chefe de família eram os sacerdotes dos </a:t>
            </a:r>
            <a:r>
              <a:rPr lang="pt-PT" sz="1800" b="1" dirty="0" smtClean="0">
                <a:solidFill>
                  <a:srgbClr val="215D77"/>
                </a:solidFill>
              </a:rPr>
              <a:t>Penates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Altar no centro da casa…</a:t>
            </a:r>
            <a:r>
              <a:rPr lang="pt-PT" sz="1800" b="1" dirty="0" smtClean="0">
                <a:solidFill>
                  <a:srgbClr val="215D77"/>
                </a:solidFill>
              </a:rPr>
              <a:t>Vesta</a:t>
            </a:r>
            <a:r>
              <a:rPr lang="pt-PT" sz="1800" b="1" dirty="0" smtClean="0"/>
              <a:t>…parte das refeições diárias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Cada família adorava 2 Penates e levava-os em viagem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Imagem o </a:t>
            </a:r>
            <a:r>
              <a:rPr lang="pt-PT" sz="1800" b="1" dirty="0" smtClean="0">
                <a:solidFill>
                  <a:srgbClr val="215D77"/>
                </a:solidFill>
              </a:rPr>
              <a:t>LAR entre 2 Penates </a:t>
            </a:r>
            <a:r>
              <a:rPr lang="pt-PT" sz="1800" b="1" dirty="0" smtClean="0"/>
              <a:t>com vela ou lamparina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 mel, vinho, incenso, antes das refeições: manhã, antes da sobremesa…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Continuou mesmo depois do Cristianismo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1800" b="1" dirty="0" smtClean="0"/>
              <a:t>Estado tinha os seus Penates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endParaRPr lang="pt-PT" sz="1800" b="1" dirty="0"/>
          </a:p>
        </p:txBody>
      </p:sp>
      <p:pic>
        <p:nvPicPr>
          <p:cNvPr id="22" name="Picture 21" descr="Cópia de WonderWoman_gods_big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27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7200800" cy="566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7" name="TextBox 6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1" name="Picture 10" descr="LOGO UC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drfsanche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71882" y="1677974"/>
            <a:ext cx="539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63888" y="41490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PT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-486008" y="3151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4824536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7- A religião na civilização Romana</a:t>
            </a:r>
            <a:endParaRPr lang="pt-PT" sz="2400" b="1" dirty="0">
              <a:solidFill>
                <a:srgbClr val="900000"/>
              </a:solidFill>
            </a:endParaRPr>
          </a:p>
        </p:txBody>
      </p:sp>
      <p:pic>
        <p:nvPicPr>
          <p:cNvPr id="24" name="Picture 23" descr="Cópia de WonderWoman_gods_big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7"/>
          <a:stretch/>
        </p:blipFill>
        <p:spPr>
          <a:xfrm>
            <a:off x="323528" y="861969"/>
            <a:ext cx="7848872" cy="602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7962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336704" cy="706090"/>
          </a:xfrm>
        </p:spPr>
        <p:txBody>
          <a:bodyPr>
            <a:noAutofit/>
          </a:bodyPr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Entrega do Trabalho / Reflexão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358584" cy="3672408"/>
          </a:xfrm>
        </p:spPr>
        <p:txBody>
          <a:bodyPr>
            <a:noAutofit/>
          </a:bodyPr>
          <a:lstStyle/>
          <a:p>
            <a:pPr marL="628650" indent="-514350" algn="ctr">
              <a:buNone/>
            </a:pPr>
            <a:r>
              <a:rPr lang="pt-PT" sz="2000" b="1" dirty="0" smtClean="0"/>
              <a:t> </a:t>
            </a:r>
          </a:p>
          <a:p>
            <a:pPr marL="114300" indent="0" algn="ctr">
              <a:buNone/>
            </a:pPr>
            <a:r>
              <a:rPr lang="pt-PT" sz="2000" b="1" dirty="0" smtClean="0"/>
              <a:t>1- Um pequeno trabalho sobre : Um dos temas de uma aula</a:t>
            </a:r>
          </a:p>
          <a:p>
            <a:pPr algn="ctr"/>
            <a:r>
              <a:rPr lang="pt-PT" sz="2000" b="1" dirty="0" smtClean="0"/>
              <a:t>Modalidade: Individual ou grupos de 2.</a:t>
            </a:r>
          </a:p>
          <a:p>
            <a:pPr algn="ctr"/>
            <a:r>
              <a:rPr lang="pt-PT" sz="2000" b="1" dirty="0" smtClean="0"/>
              <a:t>Formato:  À v/ escolha e criatividade…novas tecnologias.</a:t>
            </a:r>
          </a:p>
          <a:p>
            <a:pPr algn="ctr"/>
            <a:endParaRPr lang="pt-PT" sz="2000" b="1" dirty="0"/>
          </a:p>
          <a:p>
            <a:pPr marL="457200" indent="-342900" algn="ctr">
              <a:buNone/>
            </a:pPr>
            <a:r>
              <a:rPr lang="pt-PT" sz="2000" b="1" dirty="0" smtClean="0"/>
              <a:t>       2 - Ficha avaliativa da lecionação da unidade pelos alunos / turma</a:t>
            </a:r>
          </a:p>
          <a:p>
            <a:pPr algn="ctr">
              <a:buNone/>
            </a:pPr>
            <a:r>
              <a:rPr lang="pt-PT" sz="2000" b="1" dirty="0" smtClean="0"/>
              <a:t>                     </a:t>
            </a:r>
          </a:p>
          <a:p>
            <a:pPr algn="ctr">
              <a:buNone/>
            </a:pPr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Sumário : </a:t>
            </a:r>
          </a:p>
          <a:p>
            <a:pPr algn="ctr">
              <a:buNone/>
            </a:pPr>
            <a:r>
              <a:rPr lang="pt-PT" sz="2000" b="1" dirty="0" smtClean="0"/>
              <a:t>Representação da divindade no politeísmo</a:t>
            </a:r>
          </a:p>
          <a:p>
            <a:pPr algn="ctr">
              <a:buNone/>
            </a:pPr>
            <a:endParaRPr lang="pt-PT" sz="20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21488" y="6165304"/>
              <a:ext cx="11160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(1)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1409</TotalTime>
  <Words>852</Words>
  <Application>Microsoft Office PowerPoint</Application>
  <PresentationFormat>Apresentação no Ecrã (4:3)</PresentationFormat>
  <Paragraphs>138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Adjacency</vt:lpstr>
      <vt:lpstr>Deus, o grande mistério. (2) </vt:lpstr>
      <vt:lpstr>1-Representação  da divindade no politeísmo</vt:lpstr>
      <vt:lpstr>2-Representação da divindade no politeísmo                Elementos comuns nas religiões </vt:lpstr>
      <vt:lpstr>3- A religião na civilização Egípcia antiga</vt:lpstr>
      <vt:lpstr>4- A religião na civilização Egípcia antiga</vt:lpstr>
      <vt:lpstr>5- A religião na civilização Grega e Helénica</vt:lpstr>
      <vt:lpstr>6 – A religião na civilização Grega e Helénica</vt:lpstr>
      <vt:lpstr>7- A religião na civilização Romana</vt:lpstr>
      <vt:lpstr>6- Entrega do Trabalho / Reflexão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hp</cp:lastModifiedBy>
  <cp:revision>61</cp:revision>
  <dcterms:created xsi:type="dcterms:W3CDTF">2011-10-12T10:47:50Z</dcterms:created>
  <dcterms:modified xsi:type="dcterms:W3CDTF">2012-02-05T17:16:52Z</dcterms:modified>
</cp:coreProperties>
</file>