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0"/>
  </p:notesMasterIdLst>
  <p:sldIdLst>
    <p:sldId id="256" r:id="rId2"/>
    <p:sldId id="270" r:id="rId3"/>
    <p:sldId id="258" r:id="rId4"/>
    <p:sldId id="276" r:id="rId5"/>
    <p:sldId id="279" r:id="rId6"/>
    <p:sldId id="274" r:id="rId7"/>
    <p:sldId id="280" r:id="rId8"/>
    <p:sldId id="265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3E8A-F68F-4856-A657-EDEE5D3F56D0}" type="datetimeFigureOut">
              <a:rPr lang="pt-PT" smtClean="0"/>
              <a:pPr/>
              <a:t>12/02/11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B836-E542-40B6-A917-7EB9EB8A976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26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B836-E542-40B6-A917-7EB9EB8A976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43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3EEAD-1380-40AF-8CF2-D0431D4CD548}" type="datetime1">
              <a:rPr lang="pt-PT" smtClean="0"/>
              <a:pPr/>
              <a:t>12/02/11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448272"/>
          </a:xfrm>
        </p:spPr>
        <p:txBody>
          <a:bodyPr>
            <a:noAutofit/>
          </a:bodyPr>
          <a:lstStyle/>
          <a:p>
            <a:pPr algn="r"/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Deus, o grande mistério. </a:t>
            </a:r>
            <a:r>
              <a:rPr lang="pt-PT" sz="4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PT" sz="4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(3)</a:t>
            </a:r>
            <a:endParaRPr lang="pt-PT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544" y="116632"/>
            <a:ext cx="8352928" cy="1152128"/>
            <a:chOff x="1043608" y="606425"/>
            <a:chExt cx="7704855" cy="95885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939136" y="606425"/>
              <a:ext cx="6809327" cy="958850"/>
              <a:chOff x="2535" y="837"/>
              <a:chExt cx="8150" cy="1628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535" y="1050"/>
                <a:ext cx="3825" cy="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Universidade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Portuguesa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Centro Regional de </a:t>
                </a:r>
                <a:r>
                  <a:rPr kumimoji="0" lang="pt-PT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BragaAno</a:t>
                </a: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 Lectivo </a:t>
                </a:r>
                <a:r>
                  <a:rPr kumimoji="0" lang="pt-P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2011/2012</a:t>
                </a:r>
                <a:endParaRPr kumimoji="0" lang="pt-P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ＭＳ Ｐゴシック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Faculdade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de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Teologia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Mestrado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em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Ciências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Religiosas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Especialização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: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Educação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Moral 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kumimoji="0" lang="pt-P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135" y="837"/>
                <a:ext cx="4550" cy="1628"/>
                <a:chOff x="6135" y="837"/>
                <a:chExt cx="4550" cy="1628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6135" y="837"/>
                  <a:ext cx="4550" cy="1628"/>
                  <a:chOff x="6135" y="837"/>
                  <a:chExt cx="4550" cy="1628"/>
                </a:xfrm>
              </p:grpSpPr>
              <p:pic>
                <p:nvPicPr>
                  <p:cNvPr id="1031" name="Picture 7" descr="drfsanches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57" y="837"/>
                    <a:ext cx="1628" cy="162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5" y="1050"/>
                    <a:ext cx="3900" cy="1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Agrupamento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de </a:t>
                    </a: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Escolas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Dr. Francisco</a:t>
                    </a:r>
                    <a:r>
                      <a: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</a:t>
                    </a:r>
                    <a:r>
                      <a:rPr kumimoji="0" lang="en-US" sz="9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Sanches</a:t>
                    </a:r>
                    <a:endParaRPr kumimoji="0" lang="en-US" sz="9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ＭＳ Ｐゴシック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Prática de Ensino Supervisionada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Instituto Superior de Ciências Religiosas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6225" y="1133"/>
                  <a:ext cx="1" cy="9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" name="Picture 23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885123" cy="8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Rectangle 25"/>
          <p:cNvSpPr/>
          <p:nvPr/>
        </p:nvSpPr>
        <p:spPr>
          <a:xfrm>
            <a:off x="5940152" y="4437112"/>
            <a:ext cx="228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9º ano Turma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568" y="2204864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Unidade </a:t>
            </a:r>
            <a:r>
              <a:rPr lang="pt-PT" sz="2400" b="1" dirty="0" smtClean="0"/>
              <a:t>2 </a:t>
            </a:r>
            <a:endParaRPr lang="pt-PT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6165304"/>
            <a:ext cx="7697947" cy="276999"/>
            <a:chOff x="539552" y="6165304"/>
            <a:chExt cx="7697947" cy="276999"/>
          </a:xfrm>
        </p:grpSpPr>
        <p:sp>
          <p:nvSpPr>
            <p:cNvPr id="28" name="TextBox 27"/>
            <p:cNvSpPr txBox="1"/>
            <p:nvPr/>
          </p:nvSpPr>
          <p:spPr>
            <a:xfrm>
              <a:off x="6856415" y="6165304"/>
              <a:ext cx="13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200" dirty="0" smtClean="0"/>
                <a:t> Fevereiro de 2012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6165304"/>
              <a:ext cx="178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 err="1" smtClean="0"/>
                <a:t>Hermenigildo</a:t>
              </a:r>
              <a:r>
                <a:rPr lang="pt-PT" sz="1200" dirty="0" smtClean="0"/>
                <a:t> Encarnação</a:t>
              </a:r>
              <a:endParaRPr lang="pt-PT" sz="1200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53548" y="6165304"/>
              <a:ext cx="10839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52" y="1196752"/>
            <a:ext cx="8778416" cy="5272112"/>
            <a:chOff x="-143764" y="2557412"/>
            <a:chExt cx="5963895" cy="4408016"/>
          </a:xfrm>
        </p:grpSpPr>
        <p:pic>
          <p:nvPicPr>
            <p:cNvPr id="18" name="Picture 17" descr="força da natureza.jpeg"/>
            <p:cNvPicPr>
              <a:picLocks noChangeAspect="1"/>
            </p:cNvPicPr>
            <p:nvPr/>
          </p:nvPicPr>
          <p:blipFill>
            <a:blip r:embed="rId3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764" y="2557412"/>
              <a:ext cx="5884929" cy="4408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4904496" y="6711621"/>
              <a:ext cx="9156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900" dirty="0" err="1">
                  <a:solidFill>
                    <a:srgbClr val="7F7F7F"/>
                  </a:solidFill>
                </a:rPr>
                <a:t>olhares.sapo.pt</a:t>
              </a:r>
              <a:endParaRPr lang="pt-PT" sz="900" dirty="0">
                <a:solidFill>
                  <a:srgbClr val="7F7F7F"/>
                </a:solidFill>
              </a:endParaRPr>
            </a:p>
          </p:txBody>
        </p:sp>
      </p:grpSp>
      <p:sp>
        <p:nvSpPr>
          <p:cNvPr id="15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184576"/>
          </a:xfrm>
        </p:spPr>
        <p:txBody>
          <a:bodyPr>
            <a:noAutofit/>
          </a:bodyPr>
          <a:lstStyle/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1- Invisibilidade puramente espiritual de Deus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2- Natureza misteriosa de Deus: não é objeto representável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3- Proibição de adoração de imagens (Decálogo)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4- Deus não é identificável com as forças da natureza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            (mas estas podem ser manifestações da sua ação)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5.Deus descrito com caraterísticas antropomórficas</a:t>
            </a:r>
          </a:p>
          <a:p>
            <a:pPr marL="571500" indent="-457200" algn="just">
              <a:lnSpc>
                <a:spcPct val="200000"/>
              </a:lnSpc>
              <a:buNone/>
            </a:pPr>
            <a:r>
              <a:rPr lang="pt-PT" sz="2000" b="1" dirty="0" smtClean="0"/>
              <a:t>            (formas e sentimentos humanos)</a:t>
            </a:r>
          </a:p>
          <a:p>
            <a:pPr marL="571500" indent="-457200" algn="just">
              <a:lnSpc>
                <a:spcPct val="200000"/>
              </a:lnSpc>
              <a:buNone/>
            </a:pPr>
            <a:endParaRPr lang="pt-PT" sz="2000" b="1" dirty="0" smtClean="0"/>
          </a:p>
          <a:p>
            <a:pPr marL="571500" indent="-457200" algn="just">
              <a:lnSpc>
                <a:spcPct val="200000"/>
              </a:lnSpc>
              <a:buNone/>
            </a:pPr>
            <a:endParaRPr lang="pt-PT" sz="2000" b="1" dirty="0" smtClean="0"/>
          </a:p>
          <a:p>
            <a:pPr marL="114300" indent="0" algn="just">
              <a:lnSpc>
                <a:spcPct val="200000"/>
              </a:lnSpc>
              <a:buNone/>
            </a:pPr>
            <a:endParaRPr lang="pt-PT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(3).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56784" cy="562074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DEUS NA BÍBLIA: 1- Antigo Testamento - Monoteísmo</a:t>
            </a:r>
            <a:endParaRPr lang="pt-PT" sz="2400" b="1" dirty="0">
              <a:solidFill>
                <a:srgbClr val="9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124744"/>
            <a:ext cx="8744314" cy="5322044"/>
            <a:chOff x="7088600" y="1124183"/>
            <a:chExt cx="5080000" cy="4025900"/>
          </a:xfrm>
        </p:grpSpPr>
        <p:pic>
          <p:nvPicPr>
            <p:cNvPr id="14" name="Picture 13" descr="Deca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00" y="1124183"/>
              <a:ext cx="5080000" cy="4025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7469428" y="3573016"/>
              <a:ext cx="17669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900" dirty="0" err="1">
                  <a:solidFill>
                    <a:schemeClr val="bg1">
                      <a:lumMod val="50000"/>
                    </a:schemeClr>
                  </a:solidFill>
                </a:rPr>
                <a:t>virtualiaomanifesto.blogspot.com</a:t>
              </a:r>
              <a:endParaRPr lang="pt-PT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46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120680" cy="648072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 smtClean="0">
                <a:solidFill>
                  <a:srgbClr val="900000"/>
                </a:solidFill>
              </a:rPr>
              <a:t>2- Deus na Bíblia Antigo Testamento </a:t>
            </a:r>
            <a:endParaRPr lang="pt-PT" sz="2400" b="1" dirty="0">
              <a:solidFill>
                <a:srgbClr val="9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pic>
        <p:nvPicPr>
          <p:cNvPr id="7" name="Picture 6" descr="image[9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58000"/>
            <a:ext cx="7920880" cy="9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14725" y="908720"/>
            <a:ext cx="8689452" cy="5740400"/>
            <a:chOff x="179512" y="908720"/>
            <a:chExt cx="8689452" cy="5740400"/>
          </a:xfrm>
        </p:grpSpPr>
        <p:pic>
          <p:nvPicPr>
            <p:cNvPr id="13" name="Picture 12" descr="slid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08720"/>
              <a:ext cx="8689452" cy="574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51520" y="6237312"/>
              <a:ext cx="16942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rgbClr val="7F7F7F"/>
                  </a:solidFill>
                </a:rPr>
                <a:t>antoniomarcosaquino.blogspot.com</a:t>
              </a:r>
              <a:endParaRPr lang="pt-PT" sz="8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9" name="Picture 8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(3).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71800" y="1124744"/>
            <a:ext cx="6120680" cy="4752528"/>
          </a:xfrm>
        </p:spPr>
        <p:txBody>
          <a:bodyPr>
            <a:noAutofit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pt-PT" sz="1400" b="1" dirty="0" smtClean="0">
                <a:solidFill>
                  <a:srgbClr val="FFFFFF"/>
                </a:solidFill>
              </a:rPr>
              <a:t>* </a:t>
            </a:r>
            <a:r>
              <a:rPr lang="pt-PT" sz="1800" b="1" dirty="0" smtClean="0">
                <a:solidFill>
                  <a:srgbClr val="FFFFFF"/>
                </a:solidFill>
              </a:rPr>
              <a:t>Presença </a:t>
            </a:r>
            <a:r>
              <a:rPr lang="pt-PT" sz="1800" b="1" dirty="0" smtClean="0">
                <a:solidFill>
                  <a:srgbClr val="FFFFFF"/>
                </a:solidFill>
              </a:rPr>
              <a:t>pessoal: conversar, dialogar e </a:t>
            </a:r>
            <a:r>
              <a:rPr lang="pt-PT" sz="1800" b="1" dirty="0" smtClean="0">
                <a:solidFill>
                  <a:srgbClr val="FFFFFF"/>
                </a:solidFill>
              </a:rPr>
              <a:t>obedecer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 smtClean="0">
                <a:solidFill>
                  <a:srgbClr val="FFFFFF"/>
                </a:solidFill>
              </a:rPr>
              <a:t>*Deus </a:t>
            </a:r>
            <a:r>
              <a:rPr lang="pt-PT" sz="1800" b="1" dirty="0" smtClean="0">
                <a:solidFill>
                  <a:srgbClr val="FFFFFF"/>
                </a:solidFill>
              </a:rPr>
              <a:t>impõe um código de leis: legislador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>
                <a:solidFill>
                  <a:srgbClr val="FFFFFF"/>
                </a:solidFill>
              </a:rPr>
              <a:t>*</a:t>
            </a:r>
            <a:r>
              <a:rPr lang="pt-PT" sz="1800" b="1" dirty="0" smtClean="0">
                <a:solidFill>
                  <a:srgbClr val="FFFFFF"/>
                </a:solidFill>
              </a:rPr>
              <a:t>Mandamentos</a:t>
            </a:r>
            <a:r>
              <a:rPr lang="pt-PT" sz="1800" b="1" dirty="0" smtClean="0">
                <a:solidFill>
                  <a:srgbClr val="FFFFFF"/>
                </a:solidFill>
              </a:rPr>
              <a:t>: códigos de conduta ética + culto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 smtClean="0">
                <a:solidFill>
                  <a:srgbClr val="FFFFFF"/>
                </a:solidFill>
              </a:rPr>
              <a:t>*Presença </a:t>
            </a:r>
            <a:r>
              <a:rPr lang="pt-PT" sz="1800" b="1" dirty="0" smtClean="0">
                <a:solidFill>
                  <a:srgbClr val="FFFFFF"/>
                </a:solidFill>
              </a:rPr>
              <a:t>protetora cumprindo os mandamentos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 smtClean="0">
                <a:solidFill>
                  <a:srgbClr val="FFFFFF"/>
                </a:solidFill>
              </a:rPr>
              <a:t>*O </a:t>
            </a:r>
            <a:r>
              <a:rPr lang="pt-PT" sz="1800" b="1" dirty="0" smtClean="0">
                <a:solidFill>
                  <a:srgbClr val="FFFFFF"/>
                </a:solidFill>
              </a:rPr>
              <a:t>não cumprimento implica um castigo de Deus</a:t>
            </a:r>
            <a:endParaRPr lang="pt-PT" sz="1400" b="1" dirty="0" smtClean="0">
              <a:solidFill>
                <a:srgbClr val="FFFFFF"/>
              </a:solidFill>
            </a:endParaRP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>
                <a:solidFill>
                  <a:srgbClr val="FFFFFF"/>
                </a:solidFill>
              </a:rPr>
              <a:t>*</a:t>
            </a:r>
            <a:r>
              <a:rPr lang="pt-PT" sz="1800" b="1" dirty="0" smtClean="0">
                <a:solidFill>
                  <a:srgbClr val="FFFFFF"/>
                </a:solidFill>
              </a:rPr>
              <a:t>Aliança </a:t>
            </a:r>
            <a:r>
              <a:rPr lang="pt-PT" sz="1800" b="1" dirty="0" smtClean="0">
                <a:solidFill>
                  <a:srgbClr val="FFFFFF"/>
                </a:solidFill>
              </a:rPr>
              <a:t>entre Deus e o seu povo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sz="1800" b="1" dirty="0">
                <a:solidFill>
                  <a:srgbClr val="FFFFFF"/>
                </a:solidFill>
              </a:rPr>
              <a:t>*</a:t>
            </a:r>
            <a:r>
              <a:rPr lang="pt-PT" sz="1800" b="1" dirty="0" smtClean="0">
                <a:solidFill>
                  <a:srgbClr val="FFFFFF"/>
                </a:solidFill>
              </a:rPr>
              <a:t>Não </a:t>
            </a:r>
            <a:r>
              <a:rPr lang="pt-PT" sz="1800" b="1" dirty="0" smtClean="0">
                <a:solidFill>
                  <a:srgbClr val="FFFFFF"/>
                </a:solidFill>
              </a:rPr>
              <a:t>é um Deus distante é presente e atuante na história</a:t>
            </a:r>
          </a:p>
          <a:p>
            <a:pPr>
              <a:lnSpc>
                <a:spcPct val="200000"/>
              </a:lnSpc>
              <a:buNone/>
            </a:pPr>
            <a:r>
              <a:rPr lang="pt-PT" sz="2400" b="1" dirty="0" smtClean="0">
                <a:solidFill>
                  <a:srgbClr val="FFFFFF"/>
                </a:solidFill>
              </a:rPr>
              <a:t> </a:t>
            </a:r>
            <a:endParaRPr lang="pt-PT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1199543"/>
            <a:ext cx="8208912" cy="5469818"/>
            <a:chOff x="179512" y="1199542"/>
            <a:chExt cx="8064896" cy="5525079"/>
          </a:xfrm>
        </p:grpSpPr>
        <p:pic>
          <p:nvPicPr>
            <p:cNvPr id="3" name="Picture 2" descr="aliança.jpeg"/>
            <p:cNvPicPr>
              <a:picLocks noChangeAspect="1"/>
            </p:cNvPicPr>
            <p:nvPr/>
          </p:nvPicPr>
          <p:blipFill>
            <a:blip r:embed="rId2">
              <a:alphaModFix amt="6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99542"/>
              <a:ext cx="8064896" cy="5525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6516216" y="1340768"/>
              <a:ext cx="157547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rgbClr val="7F7F7F"/>
                  </a:solidFill>
                </a:rPr>
                <a:t>agnusincoaritanam.blogspot.com</a:t>
              </a:r>
              <a:endParaRPr lang="pt-PT" sz="8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922114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3- Deus na Bíblia: o povo eleito do antigo testamento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Marcador de Posição de Conteúdo 25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4800600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pt-PT" sz="2000" b="1" i="1" dirty="0" smtClean="0"/>
              <a:t>ALIANÇA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Deus de Israel é um Deus nacional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Evoluiu para o Deus Universal (Jonas)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Por vezes um guerreiro  que luta ao lado do seu povo: Israel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Libertados: contra impérios prepotente , egípcio, assírio, babilónico, persa, assírio, romano</a:t>
            </a:r>
            <a:r>
              <a:rPr lang="pt-PT" sz="2000" b="1" dirty="0" smtClean="0"/>
              <a:t>.</a:t>
            </a:r>
            <a:endParaRPr lang="pt-PT" sz="2000" b="1" dirty="0" smtClean="0"/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Evolução na experiência de Deus: perto dos politeístas para um monoteísmo absoluto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Deus Pai misericordioso e indulgente</a:t>
            </a:r>
          </a:p>
          <a:p>
            <a:pPr algn="just">
              <a:lnSpc>
                <a:spcPct val="150000"/>
              </a:lnSpc>
            </a:pPr>
            <a:r>
              <a:rPr lang="pt-PT" sz="2000" b="1" dirty="0" smtClean="0"/>
              <a:t>Dupla face: imagens positivas e negativas – percurso histórico</a:t>
            </a:r>
            <a:endParaRPr lang="pt-PT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37080" y="1592122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 </a:t>
            </a:r>
            <a:endParaRPr lang="pt-PT" sz="2400" b="1" dirty="0"/>
          </a:p>
          <a:p>
            <a:pPr marL="114300" indent="0" algn="ctr">
              <a:buNone/>
            </a:pPr>
            <a:endParaRPr lang="pt-PT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(3).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520" y="1332921"/>
            <a:ext cx="8208912" cy="5525079"/>
            <a:chOff x="99120" y="3356455"/>
            <a:chExt cx="8208912" cy="5525079"/>
          </a:xfrm>
        </p:grpSpPr>
        <p:sp>
          <p:nvSpPr>
            <p:cNvPr id="19" name="Rectangle 18"/>
            <p:cNvSpPr/>
            <p:nvPr/>
          </p:nvSpPr>
          <p:spPr>
            <a:xfrm>
              <a:off x="6507832" y="3572479"/>
              <a:ext cx="157547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rgbClr val="7F7F7F"/>
                  </a:solidFill>
                </a:rPr>
                <a:t>agnusincoaritanam.blogspot.com</a:t>
              </a:r>
              <a:endParaRPr lang="pt-PT" sz="800" dirty="0">
                <a:solidFill>
                  <a:srgbClr val="7F7F7F"/>
                </a:solidFill>
              </a:endParaRPr>
            </a:p>
          </p:txBody>
        </p:sp>
        <p:pic>
          <p:nvPicPr>
            <p:cNvPr id="17" name="Picture 16" descr="aliança.jpe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0" y="3356455"/>
              <a:ext cx="8208912" cy="5525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11590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etagramaslice4.jpg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64096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528392" cy="504056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4- TETRAGRAMA: YHWH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(3).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71600" y="458112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Saber o nome é ter influência sobre alguém</a:t>
            </a:r>
          </a:p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Função faz mudar o nome: Papa</a:t>
            </a:r>
          </a:p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Mudança radical de vida: monges, freiras…</a:t>
            </a:r>
          </a:p>
          <a:p>
            <a:pPr algn="ctr"/>
            <a:endParaRPr lang="pt-PT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85293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/>
              <a:t>Nome de Deus devia designar a identidade: mas esta era um mistério</a:t>
            </a:r>
          </a:p>
          <a:p>
            <a:pPr lvl="0" algn="ctr"/>
            <a:r>
              <a:rPr lang="pt-PT" sz="2400" b="1" dirty="0"/>
              <a:t>Não há um nome mas nomes:   caraterísticas</a:t>
            </a:r>
          </a:p>
          <a:p>
            <a:pPr lvl="0" algn="ctr"/>
            <a:r>
              <a:rPr lang="pt-PT" sz="2400" b="1" dirty="0"/>
              <a:t>Revelado a Moisés século XIII a.C. no Monte Sinai </a:t>
            </a:r>
          </a:p>
          <a:p>
            <a:endParaRPr lang="pt-PT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847" y="1700808"/>
            <a:ext cx="86348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Israelitas não pronunciavam o nome de Deus: YHWH aquele que é</a:t>
            </a:r>
          </a:p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Outros: El (Deus) </a:t>
            </a:r>
            <a:endParaRPr lang="pt-PT" sz="2400" b="1" dirty="0" smtClean="0">
              <a:solidFill>
                <a:srgbClr val="000000"/>
              </a:solidFill>
            </a:endParaRPr>
          </a:p>
          <a:p>
            <a:pPr lvl="0" algn="ctr"/>
            <a:r>
              <a:rPr lang="pt-PT" sz="2400" b="1" dirty="0" smtClean="0">
                <a:solidFill>
                  <a:srgbClr val="000000"/>
                </a:solidFill>
              </a:rPr>
              <a:t>+ </a:t>
            </a:r>
          </a:p>
          <a:p>
            <a:pPr lvl="0" algn="ctr"/>
            <a:r>
              <a:rPr lang="pt-PT" sz="2400" b="1" dirty="0" err="1" smtClean="0">
                <a:solidFill>
                  <a:srgbClr val="000000"/>
                </a:solidFill>
              </a:rPr>
              <a:t>Elohim</a:t>
            </a:r>
            <a:r>
              <a:rPr lang="pt-PT" sz="2400" b="1" dirty="0" smtClean="0">
                <a:solidFill>
                  <a:srgbClr val="000000"/>
                </a:solidFill>
              </a:rPr>
              <a:t> </a:t>
            </a:r>
            <a:r>
              <a:rPr lang="pt-PT" sz="2400" b="1" dirty="0">
                <a:solidFill>
                  <a:srgbClr val="000000"/>
                </a:solidFill>
              </a:rPr>
              <a:t>(Deus) </a:t>
            </a:r>
            <a:endParaRPr lang="pt-PT" sz="2400" b="1" dirty="0" smtClean="0">
              <a:solidFill>
                <a:srgbClr val="000000"/>
              </a:solidFill>
            </a:endParaRPr>
          </a:p>
          <a:p>
            <a:pPr lvl="0" algn="ctr"/>
            <a:r>
              <a:rPr lang="pt-PT" sz="2400" b="1" dirty="0" smtClean="0">
                <a:solidFill>
                  <a:srgbClr val="000000"/>
                </a:solidFill>
              </a:rPr>
              <a:t>+</a:t>
            </a:r>
          </a:p>
          <a:p>
            <a:pPr lvl="0" algn="ctr"/>
            <a:r>
              <a:rPr lang="pt-PT" sz="2400" b="1" dirty="0" smtClean="0">
                <a:solidFill>
                  <a:srgbClr val="000000"/>
                </a:solidFill>
              </a:rPr>
              <a:t>Adonai </a:t>
            </a:r>
            <a:r>
              <a:rPr lang="pt-PT" sz="2400" b="1" dirty="0">
                <a:solidFill>
                  <a:srgbClr val="000000"/>
                </a:solidFill>
              </a:rPr>
              <a:t>(meu Senhor) </a:t>
            </a:r>
            <a:endParaRPr lang="pt-PT" sz="2400" b="1" dirty="0" smtClean="0">
              <a:solidFill>
                <a:srgbClr val="000000"/>
              </a:solidFill>
            </a:endParaRPr>
          </a:p>
          <a:p>
            <a:pPr lvl="0" algn="ctr"/>
            <a:r>
              <a:rPr lang="pt-PT" sz="2400" b="1" dirty="0" smtClean="0">
                <a:solidFill>
                  <a:srgbClr val="000000"/>
                </a:solidFill>
              </a:rPr>
              <a:t>+ </a:t>
            </a:r>
          </a:p>
          <a:p>
            <a:pPr lvl="0" algn="ctr"/>
            <a:r>
              <a:rPr lang="pt-PT" sz="2400" b="1" dirty="0" smtClean="0">
                <a:solidFill>
                  <a:srgbClr val="000000"/>
                </a:solidFill>
              </a:rPr>
              <a:t>El</a:t>
            </a:r>
            <a:r>
              <a:rPr lang="pt-PT" sz="2400" b="1" dirty="0">
                <a:solidFill>
                  <a:srgbClr val="000000"/>
                </a:solidFill>
              </a:rPr>
              <a:t>-</a:t>
            </a:r>
            <a:r>
              <a:rPr lang="pt-PT" sz="2400" b="1" dirty="0" err="1">
                <a:solidFill>
                  <a:srgbClr val="000000"/>
                </a:solidFill>
              </a:rPr>
              <a:t>Shaddai</a:t>
            </a:r>
            <a:r>
              <a:rPr lang="pt-PT" sz="2400" b="1" dirty="0">
                <a:solidFill>
                  <a:srgbClr val="000000"/>
                </a:solidFill>
              </a:rPr>
              <a:t> (omnipotente)</a:t>
            </a:r>
          </a:p>
          <a:p>
            <a:endParaRPr lang="pt-PT" sz="2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5157192"/>
            <a:ext cx="75810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Tetragrama era o nome próprio de Deus: a sua identidade</a:t>
            </a:r>
          </a:p>
          <a:p>
            <a:pPr lvl="0" algn="ctr"/>
            <a:r>
              <a:rPr lang="pt-PT" sz="2400" b="1" dirty="0">
                <a:solidFill>
                  <a:srgbClr val="000000"/>
                </a:solidFill>
              </a:rPr>
              <a:t>Símbolo do Mistério por isso não se pronunciava</a:t>
            </a:r>
          </a:p>
          <a:p>
            <a:pPr algn="ctr"/>
            <a:endParaRPr lang="pt-PT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1844824"/>
            <a:ext cx="766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PT" sz="2400" b="1" dirty="0">
                <a:solidFill>
                  <a:srgbClr val="000000"/>
                </a:solidFill>
              </a:rPr>
              <a:t>Dar o nome era atribuir caraterísticas ou funções a alguém</a:t>
            </a:r>
          </a:p>
          <a:p>
            <a:endParaRPr lang="pt-PT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18" descr="tetagramaslice4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" y="1166791"/>
            <a:ext cx="864096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0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6" grpId="0"/>
      <p:bldP spid="28" grpId="0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258816" cy="634082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5- Deus de Jesus Cristo</a:t>
            </a:r>
            <a:endParaRPr lang="pt-PT" sz="2400" b="1" dirty="0">
              <a:solidFill>
                <a:srgbClr val="9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13" name="Picture 12" descr="deus-natureza.jp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544" y="6561348"/>
            <a:ext cx="7920880" cy="10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jesus_01_l10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3147"/>
            <a:ext cx="9036496" cy="596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23170" y="2420888"/>
            <a:ext cx="5955974" cy="285606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endParaRPr lang="pt-PT" sz="1800" b="1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*Ama </a:t>
            </a:r>
            <a:r>
              <a:rPr lang="pt-PT" sz="1800" b="1" dirty="0" smtClean="0">
                <a:solidFill>
                  <a:schemeClr val="bg1"/>
                </a:solidFill>
              </a:rPr>
              <a:t>a todos com amor infinito…mesmo os pecadores</a:t>
            </a:r>
          </a:p>
          <a:p>
            <a:pPr marL="114300" indent="0" algn="ctr">
              <a:buNone/>
            </a:pPr>
            <a:endParaRPr lang="pt-PT" sz="1800" b="1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*</a:t>
            </a:r>
            <a:r>
              <a:rPr lang="pt-PT" sz="1800" b="1" dirty="0" smtClean="0">
                <a:solidFill>
                  <a:schemeClr val="bg1"/>
                </a:solidFill>
              </a:rPr>
              <a:t>Mensagem </a:t>
            </a:r>
            <a:r>
              <a:rPr lang="pt-PT" sz="1800" b="1" dirty="0" smtClean="0">
                <a:solidFill>
                  <a:schemeClr val="bg1"/>
                </a:solidFill>
              </a:rPr>
              <a:t>de Cristo: não um Deus do lado do poder</a:t>
            </a:r>
          </a:p>
          <a:p>
            <a:pPr algn="ctr"/>
            <a:endParaRPr lang="pt-PT" sz="1800" b="1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*Resgata </a:t>
            </a:r>
            <a:r>
              <a:rPr lang="pt-PT" sz="1800" b="1" dirty="0" smtClean="0">
                <a:solidFill>
                  <a:schemeClr val="bg1"/>
                </a:solidFill>
              </a:rPr>
              <a:t>(salva) o homem das suas imperfeições</a:t>
            </a:r>
          </a:p>
          <a:p>
            <a:pPr algn="ctr"/>
            <a:endParaRPr lang="pt-PT" sz="1800" b="1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*Tentação</a:t>
            </a:r>
            <a:r>
              <a:rPr lang="pt-PT" sz="1800" b="1" dirty="0" smtClean="0">
                <a:solidFill>
                  <a:schemeClr val="bg1"/>
                </a:solidFill>
              </a:rPr>
              <a:t>: dispor de Deus segundo critérios pessoais</a:t>
            </a:r>
          </a:p>
          <a:p>
            <a:pPr algn="ctr"/>
            <a:endParaRPr lang="pt-PT" sz="1800" b="1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endParaRPr lang="pt-PT" sz="1800" b="1" dirty="0" smtClean="0">
              <a:solidFill>
                <a:schemeClr val="bg1"/>
              </a:solidFill>
            </a:endParaRPr>
          </a:p>
          <a:p>
            <a:pPr algn="ctr"/>
            <a:endParaRPr lang="pt-PT" sz="1800" b="1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05273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pt-PT" b="1" dirty="0" smtClean="0">
                <a:solidFill>
                  <a:schemeClr val="bg1"/>
                </a:solidFill>
              </a:rPr>
              <a:t>*Jesus </a:t>
            </a:r>
            <a:r>
              <a:rPr lang="pt-PT" b="1" dirty="0">
                <a:solidFill>
                  <a:schemeClr val="bg1"/>
                </a:solidFill>
              </a:rPr>
              <a:t>Cristo acreditava no único Deus do A.T.  = Deus criador, omnipotente e juiz</a:t>
            </a:r>
          </a:p>
          <a:p>
            <a:pPr marL="114300" indent="0" algn="ctr">
              <a:buNone/>
            </a:pPr>
            <a:endParaRPr lang="pt-PT" b="1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b="1" dirty="0" smtClean="0">
                <a:solidFill>
                  <a:schemeClr val="bg1"/>
                </a:solidFill>
              </a:rPr>
              <a:t>*Jesus </a:t>
            </a:r>
            <a:r>
              <a:rPr lang="pt-PT" b="1" dirty="0">
                <a:solidFill>
                  <a:schemeClr val="bg1"/>
                </a:solidFill>
              </a:rPr>
              <a:t>personifica a imagem de Deus: Bom, no amor e salvação das pessoas</a:t>
            </a:r>
          </a:p>
          <a:p>
            <a:pPr marL="114300" indent="0" algn="ctr">
              <a:buNone/>
            </a:pPr>
            <a:endParaRPr lang="pt-PT" b="1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pt-PT" b="1" dirty="0" smtClean="0">
                <a:solidFill>
                  <a:schemeClr val="bg1"/>
                </a:solidFill>
              </a:rPr>
              <a:t>*Pai </a:t>
            </a:r>
            <a:r>
              <a:rPr lang="pt-PT" b="1" dirty="0">
                <a:solidFill>
                  <a:schemeClr val="bg1"/>
                </a:solidFill>
              </a:rPr>
              <a:t>não só dos que cumprem a Lei de Moisés Universal (de todos)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836712"/>
            <a:ext cx="9036496" cy="6021288"/>
            <a:chOff x="-4789040" y="5013176"/>
            <a:chExt cx="9036496" cy="6021288"/>
          </a:xfrm>
        </p:grpSpPr>
        <p:grpSp>
          <p:nvGrpSpPr>
            <p:cNvPr id="16" name="Group 15"/>
            <p:cNvGrpSpPr/>
            <p:nvPr/>
          </p:nvGrpSpPr>
          <p:grpSpPr>
            <a:xfrm>
              <a:off x="-4789040" y="5013176"/>
              <a:ext cx="9036496" cy="6021288"/>
              <a:chOff x="0" y="0"/>
              <a:chExt cx="9144000" cy="6858000"/>
            </a:xfrm>
          </p:grpSpPr>
          <p:pic>
            <p:nvPicPr>
              <p:cNvPr id="12" name="Picture 11" descr="jesus-baptism-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164288" y="6453336"/>
                <a:ext cx="158248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800" dirty="0" err="1">
                    <a:solidFill>
                      <a:schemeClr val="bg1">
                        <a:lumMod val="50000"/>
                      </a:schemeClr>
                    </a:solidFill>
                  </a:rPr>
                  <a:t>pensamentollivre.wordpress.com</a:t>
                </a:r>
                <a:endParaRPr lang="pt-PT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35696" y="5373216"/>
              <a:ext cx="1563879" cy="189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chemeClr val="bg1">
                      <a:lumMod val="50000"/>
                    </a:schemeClr>
                  </a:solidFill>
                </a:rPr>
                <a:t>pensamentollivre.wordpress.com</a:t>
              </a:r>
              <a:endParaRPr lang="pt-P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(3)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3744416" cy="504056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rgbClr val="900000"/>
                </a:solidFill>
              </a:rPr>
              <a:t>6- Representações de Deus</a:t>
            </a:r>
            <a:endParaRPr lang="pt-PT" sz="2400" b="1" dirty="0">
              <a:solidFill>
                <a:srgbClr val="9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4149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sz="24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0" y="1124744"/>
            <a:ext cx="8460432" cy="5400600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00" b="-3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323528" y="3933056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 smtClean="0"/>
              <a:t> 5- Deus </a:t>
            </a:r>
            <a:r>
              <a:rPr lang="pt-PT" b="1" dirty="0"/>
              <a:t>Salva vidas </a:t>
            </a:r>
            <a:r>
              <a:rPr lang="pt-PT" b="1" dirty="0" smtClean="0"/>
              <a:t>ou </a:t>
            </a:r>
            <a:r>
              <a:rPr lang="pt-PT" b="1" dirty="0"/>
              <a:t>Deus tapa buracos = à minha medida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1916832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457200" indent="-342900"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/>
              <a:t> 1- Deus terrível: medo e castigo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4437112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/>
              <a:t> </a:t>
            </a:r>
            <a:r>
              <a:rPr lang="pt-PT" b="1" dirty="0" smtClean="0"/>
              <a:t>6- </a:t>
            </a:r>
            <a:r>
              <a:rPr lang="pt-PT" b="1" dirty="0"/>
              <a:t>Deus desmancha </a:t>
            </a:r>
            <a:r>
              <a:rPr lang="pt-PT" b="1" dirty="0" smtClean="0"/>
              <a:t>prazeres Tudo </a:t>
            </a:r>
            <a:r>
              <a:rPr lang="pt-PT" b="1" dirty="0"/>
              <a:t>proíbe diverte-se com as nossas </a:t>
            </a:r>
            <a:r>
              <a:rPr lang="pt-PT" b="1" dirty="0" smtClean="0"/>
              <a:t>privações</a:t>
            </a:r>
            <a:endParaRPr lang="pt-PT" b="1" dirty="0"/>
          </a:p>
        </p:txBody>
      </p:sp>
      <p:sp>
        <p:nvSpPr>
          <p:cNvPr id="21" name="Rectangle 20"/>
          <p:cNvSpPr/>
          <p:nvPr/>
        </p:nvSpPr>
        <p:spPr>
          <a:xfrm>
            <a:off x="323528" y="4941168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pt-PT" b="1" dirty="0" smtClean="0"/>
              <a:t>7- Deus </a:t>
            </a:r>
            <a:r>
              <a:rPr lang="pt-PT" b="1" dirty="0"/>
              <a:t>Pai: que ama os filhos como são preferência dos mais pobres e frágeis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3429000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/>
              <a:t> </a:t>
            </a:r>
            <a:r>
              <a:rPr lang="pt-PT" b="1" dirty="0" smtClean="0"/>
              <a:t>4- </a:t>
            </a:r>
            <a:r>
              <a:rPr lang="pt-PT" b="1" dirty="0"/>
              <a:t>Este Deus não se ocupa das nossas necessidades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3528" y="2924944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/>
              <a:t> 3-Deus distante habita num lugar inacessível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28" y="2420888"/>
            <a:ext cx="7920880" cy="484748"/>
          </a:xfrm>
          <a:prstGeom prst="rect">
            <a:avLst/>
          </a:prstGeom>
          <a:gradFill flip="none" rotWithShape="1">
            <a:gsLst>
              <a:gs pos="77000">
                <a:schemeClr val="bg1">
                  <a:alpha val="58000"/>
                </a:schemeClr>
              </a:gs>
              <a:gs pos="100000">
                <a:srgbClr val="000000">
                  <a:alpha val="7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457200" indent="-342900" algn="ctr">
              <a:lnSpc>
                <a:spcPct val="150000"/>
              </a:lnSpc>
              <a:buFont typeface="Wingdings" charset="2"/>
              <a:buChar char="v"/>
            </a:pPr>
            <a:r>
              <a:rPr lang="pt-PT" b="1" dirty="0"/>
              <a:t> 2-Deus burocrata cumprir rituais, leis: formal </a:t>
            </a:r>
          </a:p>
        </p:txBody>
      </p:sp>
    </p:spTree>
    <p:extLst>
      <p:ext uri="{BB962C8B-B14F-4D97-AF65-F5344CB8AC3E}">
        <p14:creationId xmlns:p14="http://schemas.microsoft.com/office/powerpoint/2010/main" val="23549405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706090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Entrega do Trabalho / Reflexão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358584" cy="4824536"/>
          </a:xfrm>
        </p:spPr>
        <p:txBody>
          <a:bodyPr>
            <a:noAutofit/>
          </a:bodyPr>
          <a:lstStyle/>
          <a:p>
            <a:pPr marL="628650" indent="-51435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 </a:t>
            </a:r>
          </a:p>
          <a:p>
            <a:pPr marL="114300" indent="0" algn="ctr">
              <a:buNone/>
            </a:pPr>
            <a:endParaRPr lang="pt-PT" sz="2000" b="1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1. Um pequeno trabalho sobre : Um dos temas de uma aula</a:t>
            </a:r>
          </a:p>
          <a:p>
            <a:pPr algn="ctr"/>
            <a:r>
              <a:rPr lang="pt-PT" sz="2000" dirty="0" smtClean="0">
                <a:solidFill>
                  <a:srgbClr val="000000"/>
                </a:solidFill>
              </a:rPr>
              <a:t>Modalidade: Individual ou grupos de 2.</a:t>
            </a:r>
          </a:p>
          <a:p>
            <a:pPr algn="ctr"/>
            <a:r>
              <a:rPr lang="pt-PT" sz="2000" dirty="0" smtClean="0">
                <a:solidFill>
                  <a:srgbClr val="000000"/>
                </a:solidFill>
              </a:rPr>
              <a:t>Formato:  À v/ escolha e criatividade…novas tecnologias.</a:t>
            </a:r>
          </a:p>
          <a:p>
            <a:pPr marL="114300" indent="0" algn="ctr">
              <a:buNone/>
            </a:pPr>
            <a:endParaRPr lang="pt-PT" sz="2000" b="1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2.  Ficha avaliativa da lecionação da unidade pelos alunos / turma</a:t>
            </a:r>
          </a:p>
          <a:p>
            <a:pPr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                     </a:t>
            </a:r>
          </a:p>
          <a:p>
            <a:pPr algn="ctr">
              <a:buNone/>
            </a:pPr>
            <a:r>
              <a:rPr lang="pt-PT" sz="2000" b="1" i="1" dirty="0">
                <a:solidFill>
                  <a:srgbClr val="000000"/>
                </a:solidFill>
              </a:rPr>
              <a:t>Sumário : </a:t>
            </a:r>
          </a:p>
          <a:p>
            <a:pPr algn="ctr">
              <a:buNone/>
            </a:pPr>
            <a:r>
              <a:rPr lang="pt-PT" sz="2000" dirty="0" smtClean="0">
                <a:solidFill>
                  <a:srgbClr val="000000"/>
                </a:solidFill>
              </a:rPr>
              <a:t>Deus na Bíblia </a:t>
            </a:r>
          </a:p>
          <a:p>
            <a:pPr algn="ctr">
              <a:buNone/>
            </a:pPr>
            <a:r>
              <a:rPr lang="pt-PT" sz="2000" dirty="0" smtClean="0">
                <a:solidFill>
                  <a:srgbClr val="000000"/>
                </a:solidFill>
              </a:rPr>
              <a:t>E o Deus de Jesus Cristo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21488" y="6165304"/>
              <a:ext cx="11160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5113</TotalTime>
  <Words>780</Words>
  <Application>Microsoft Macintosh PowerPoint</Application>
  <PresentationFormat>On-screen Show (4:3)</PresentationFormat>
  <Paragraphs>124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Deus, o grande mistério.  (3)</vt:lpstr>
      <vt:lpstr>DEUS NA BÍBLIA: 1- Antigo Testamento - Monoteísmo</vt:lpstr>
      <vt:lpstr>2- Deus na Bíblia Antigo Testamento </vt:lpstr>
      <vt:lpstr>3- Deus na Bíblia: o povo eleito do antigo testamento</vt:lpstr>
      <vt:lpstr>4- TETRAGRAMA: YHWH</vt:lpstr>
      <vt:lpstr>5- Deus de Jesus Cristo</vt:lpstr>
      <vt:lpstr>6- Representações de Deus</vt:lpstr>
      <vt:lpstr>6- Entrega do Trabalho / Reflexão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Anabela Duarte</cp:lastModifiedBy>
  <cp:revision>96</cp:revision>
  <dcterms:created xsi:type="dcterms:W3CDTF">2011-10-12T10:47:50Z</dcterms:created>
  <dcterms:modified xsi:type="dcterms:W3CDTF">2012-02-13T18:21:03Z</dcterms:modified>
</cp:coreProperties>
</file>