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14"/>
  </p:notesMasterIdLst>
  <p:sldIdLst>
    <p:sldId id="256" r:id="rId2"/>
    <p:sldId id="270" r:id="rId3"/>
    <p:sldId id="277" r:id="rId4"/>
    <p:sldId id="258" r:id="rId5"/>
    <p:sldId id="259" r:id="rId6"/>
    <p:sldId id="276" r:id="rId7"/>
    <p:sldId id="273" r:id="rId8"/>
    <p:sldId id="274" r:id="rId9"/>
    <p:sldId id="279" r:id="rId10"/>
    <p:sldId id="267" r:id="rId11"/>
    <p:sldId id="280" r:id="rId12"/>
    <p:sldId id="265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3E8A-F68F-4856-A657-EDEE5D3F56D0}" type="datetimeFigureOut">
              <a:rPr lang="pt-PT" smtClean="0"/>
              <a:pPr/>
              <a:t>12/02/15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B836-E542-40B6-A917-7EB9EB8A976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375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B836-E542-40B6-A917-7EB9EB8A976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64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B836-E542-40B6-A917-7EB9EB8A976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264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B53B039-FB82-4A48-A205-B31007E7B764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53EEAD-1380-40AF-8CF2-D0431D4CD548}" type="datetime1">
              <a:rPr lang="pt-PT" smtClean="0"/>
              <a:pPr/>
              <a:t>12/02/15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8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18.jpe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448272"/>
          </a:xfrm>
        </p:spPr>
        <p:txBody>
          <a:bodyPr>
            <a:noAutofit/>
          </a:bodyPr>
          <a:lstStyle/>
          <a:p>
            <a:pPr algn="r"/>
            <a: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  <a:t>Deus, o grande mistério.</a:t>
            </a:r>
            <a:b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PT" sz="1800" b="1" i="1" dirty="0" smtClean="0">
                <a:solidFill>
                  <a:schemeClr val="accent1">
                    <a:lumMod val="75000"/>
                  </a:schemeClr>
                </a:solidFill>
              </a:rPr>
              <a:t>(4)</a:t>
            </a:r>
            <a:r>
              <a:rPr lang="pt-PT" sz="4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t-PT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7544" y="116632"/>
            <a:ext cx="8352928" cy="1152128"/>
            <a:chOff x="1043608" y="606425"/>
            <a:chExt cx="7704855" cy="958850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1939136" y="606425"/>
              <a:ext cx="6809327" cy="958850"/>
              <a:chOff x="2535" y="837"/>
              <a:chExt cx="8150" cy="1628"/>
            </a:xfrm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2535" y="1050"/>
                <a:ext cx="3825" cy="1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Universidade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1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Portuguesa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Centro Regional de </a:t>
                </a:r>
                <a:r>
                  <a:rPr kumimoji="0" lang="pt-PT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BragaAno</a:t>
                </a:r>
                <a:r>
                  <a:rPr kumimoji="0" lang="pt-PT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 Lectivo </a:t>
                </a:r>
                <a:r>
                  <a:rPr kumimoji="0" lang="pt-PT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ＭＳ Ｐゴシック" charset="0"/>
                  </a:rPr>
                  <a:t>2011/2012</a:t>
                </a:r>
                <a:endParaRPr kumimoji="0" lang="pt-P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ＭＳ Ｐゴシック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Faculdade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de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Teologia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Mestrado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em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Ciências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Religiosas</a:t>
                </a: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bel" charset="0"/>
                  <a:ea typeface="ÇlÇr ñæí©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Especialização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: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Educação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Moral e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Religiosa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</a:t>
                </a:r>
                <a:r>
                  <a:rPr kumimoji="0" lang="en-US" sz="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Católica</a:t>
                </a:r>
                <a:r>
                  <a: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charset="0"/>
                    <a:ea typeface="ÇlÇr ñæí©" charset="0"/>
                  </a:rPr>
                  <a:t>                                                                                                                                                                                                                                </a:t>
                </a:r>
                <a:endParaRPr kumimoji="0" lang="pt-PT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6135" y="837"/>
                <a:ext cx="4550" cy="1628"/>
                <a:chOff x="6135" y="837"/>
                <a:chExt cx="4550" cy="1628"/>
              </a:xfrm>
            </p:grpSpPr>
            <p:grpSp>
              <p:nvGrpSpPr>
                <p:cNvPr id="9" name="Group 6"/>
                <p:cNvGrpSpPr>
                  <a:grpSpLocks/>
                </p:cNvGrpSpPr>
                <p:nvPr/>
              </p:nvGrpSpPr>
              <p:grpSpPr bwMode="auto">
                <a:xfrm>
                  <a:off x="6135" y="837"/>
                  <a:ext cx="4550" cy="1628"/>
                  <a:chOff x="6135" y="837"/>
                  <a:chExt cx="4550" cy="1628"/>
                </a:xfrm>
              </p:grpSpPr>
              <p:pic>
                <p:nvPicPr>
                  <p:cNvPr id="1031" name="Picture 7" descr="drfsanches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057" y="837"/>
                    <a:ext cx="1628" cy="162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35" y="1050"/>
                    <a:ext cx="3900" cy="1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Agrupamento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de </a:t>
                    </a:r>
                    <a:r>
                      <a:rPr kumimoji="0" lang="en-US" sz="900" b="0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Escolas</a:t>
                    </a:r>
                    <a:r>
                      <a: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Dr. Francisco</a:t>
                    </a:r>
                    <a:r>
                      <a: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 </a:t>
                    </a:r>
                    <a:r>
                      <a:rPr kumimoji="0" lang="en-US" sz="9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ÇlÇr ñæí©" charset="0"/>
                      </a:rPr>
                      <a:t>Sanches</a:t>
                    </a:r>
                    <a:endParaRPr kumimoji="0" lang="en-US" sz="9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ÇlÇr ñæí©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charset="0"/>
                      <a:ea typeface="ＭＳ Ｐゴシック" charset="0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Prática de Ensino Supervisionada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charset="0"/>
                        <a:ea typeface="ＭＳ Ｐゴシック" charset="0"/>
                      </a:rPr>
                      <a:t>Instituto Superior de Ciências Religiosas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PT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6225" y="1133"/>
                  <a:ext cx="1" cy="98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24" name="Picture 23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608" y="692696"/>
              <a:ext cx="885123" cy="843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" name="Rectangle 25"/>
          <p:cNvSpPr/>
          <p:nvPr/>
        </p:nvSpPr>
        <p:spPr>
          <a:xfrm>
            <a:off x="5940152" y="4437112"/>
            <a:ext cx="228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/>
              <a:t>9º ano Turma 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3568" y="2204864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/>
              <a:t>Unidade </a:t>
            </a:r>
            <a:r>
              <a:rPr lang="pt-PT" sz="2400" b="1" dirty="0" smtClean="0"/>
              <a:t>2 </a:t>
            </a:r>
            <a:endParaRPr lang="pt-PT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6165304"/>
            <a:ext cx="7697947" cy="276999"/>
            <a:chOff x="539552" y="6165304"/>
            <a:chExt cx="7697947" cy="276999"/>
          </a:xfrm>
        </p:grpSpPr>
        <p:sp>
          <p:nvSpPr>
            <p:cNvPr id="28" name="TextBox 27"/>
            <p:cNvSpPr txBox="1"/>
            <p:nvPr/>
          </p:nvSpPr>
          <p:spPr>
            <a:xfrm>
              <a:off x="6856415" y="6165304"/>
              <a:ext cx="138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1200" dirty="0" smtClean="0"/>
                <a:t> Fevereiro de 2012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6165304"/>
              <a:ext cx="178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dirty="0" err="1" smtClean="0"/>
                <a:t>Hermenigildo</a:t>
              </a:r>
              <a:r>
                <a:rPr lang="pt-PT" sz="1200" dirty="0" smtClean="0"/>
                <a:t> Encarnação</a:t>
              </a:r>
              <a:endParaRPr lang="pt-PT" sz="1200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__John_XXIII___2[1].jpg"/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9768"/>
            <a:ext cx="5266944" cy="642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Marcador de Posição de Conteúdo 16"/>
          <p:cNvSpPr>
            <a:spLocks noGrp="1"/>
          </p:cNvSpPr>
          <p:nvPr>
            <p:ph idx="1"/>
          </p:nvPr>
        </p:nvSpPr>
        <p:spPr>
          <a:xfrm>
            <a:off x="0" y="1268760"/>
            <a:ext cx="4932040" cy="511256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De família  numerosa   e humilde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1915 Capelão militar dos soldados feridos 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 Diplomata e humilde dialogante com todos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1939-45: salvou muitos Judeus como embaixador do Vaticano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  1953-8:Ângelo Roncalli  Patriarca de Veneza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1958: Papa humilde – sou Ângelo vosso irmão numa visita à prisão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000" b="1" dirty="0" smtClean="0">
                <a:solidFill>
                  <a:srgbClr val="000000"/>
                </a:solidFill>
              </a:rPr>
              <a:t>Preocupou-se com os trabalhadores, pobres, órfãos e marginalizados</a:t>
            </a:r>
          </a:p>
          <a:p>
            <a:pPr marL="114300" indent="0" algn="ctr">
              <a:lnSpc>
                <a:spcPct val="120000"/>
              </a:lnSpc>
              <a:buNone/>
            </a:pPr>
            <a:endParaRPr lang="pt-PT" sz="20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7" name="TextBox 6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1" name="Picture 10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63888" y="41490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PT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-486008" y="3151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pic>
        <p:nvPicPr>
          <p:cNvPr id="24" name="Picture 23" descr="Cópia de WonderWoman_gods_big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7"/>
          <a:stretch/>
        </p:blipFill>
        <p:spPr>
          <a:xfrm>
            <a:off x="323528" y="6842832"/>
            <a:ext cx="7848872" cy="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768752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7- O Papa João XXIII: 1888 Norte da Itália</a:t>
            </a:r>
            <a:endParaRPr lang="pt-PT" sz="2400" b="1" dirty="0">
              <a:solidFill>
                <a:srgbClr val="9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624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ticano II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632848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apa joo xxiii reprodu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3491880" cy="4534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Marcador de Posição de Conteúdo 16"/>
          <p:cNvSpPr>
            <a:spLocks noGrp="1"/>
          </p:cNvSpPr>
          <p:nvPr>
            <p:ph idx="1"/>
          </p:nvPr>
        </p:nvSpPr>
        <p:spPr>
          <a:xfrm>
            <a:off x="323528" y="1268760"/>
            <a:ext cx="5544616" cy="54006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400" b="1" dirty="0" smtClean="0">
                <a:solidFill>
                  <a:srgbClr val="000000"/>
                </a:solidFill>
              </a:rPr>
              <a:t>1962-65: convocou para surpresa geral…o Vaticano II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400" b="1" dirty="0" smtClean="0">
                <a:solidFill>
                  <a:srgbClr val="000000"/>
                </a:solidFill>
              </a:rPr>
              <a:t>Renovação da Igreja…voltar às fontes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400" b="1" dirty="0" smtClean="0">
                <a:solidFill>
                  <a:srgbClr val="000000"/>
                </a:solidFill>
              </a:rPr>
              <a:t>”Agora voltem para casa às vossas crianças dêem-lhe um beijo e digam: este é o beijo do Papa”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400" b="1" dirty="0">
                <a:solidFill>
                  <a:srgbClr val="000000"/>
                </a:solidFill>
              </a:rPr>
              <a:t>S</a:t>
            </a:r>
            <a:r>
              <a:rPr lang="pt-PT" sz="2400" b="1" dirty="0" smtClean="0">
                <a:solidFill>
                  <a:srgbClr val="000000"/>
                </a:solidFill>
              </a:rPr>
              <a:t>aibam os aflitos que o Papa está com os seus filhos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r>
              <a:rPr lang="pt-PT" sz="2400" b="1" dirty="0">
                <a:solidFill>
                  <a:srgbClr val="000000"/>
                </a:solidFill>
              </a:rPr>
              <a:t>S</a:t>
            </a:r>
            <a:r>
              <a:rPr lang="pt-PT" sz="2400" b="1" dirty="0" smtClean="0">
                <a:solidFill>
                  <a:srgbClr val="000000"/>
                </a:solidFill>
              </a:rPr>
              <a:t>obretudo nas horas de tristeza e amargura</a:t>
            </a:r>
          </a:p>
          <a:p>
            <a:pPr algn="ctr">
              <a:lnSpc>
                <a:spcPct val="120000"/>
              </a:lnSpc>
              <a:buFont typeface="Wingdings" charset="2"/>
              <a:buChar char="v"/>
            </a:pPr>
            <a:endParaRPr lang="pt-PT" sz="24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7" name="TextBox 6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1" name="Picture 10" descr="LOGO UC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7" descr="drfsanche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63888" y="41490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PT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-486008" y="31516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68752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7- O Papa João XXIII: 1888 Norte da Itália</a:t>
            </a:r>
            <a:endParaRPr lang="pt-PT" sz="2400" b="1" dirty="0">
              <a:solidFill>
                <a:srgbClr val="900000"/>
              </a:solidFill>
            </a:endParaRPr>
          </a:p>
        </p:txBody>
      </p:sp>
      <p:pic>
        <p:nvPicPr>
          <p:cNvPr id="24" name="Picture 23" descr="Cópia de WonderWoman_gods_big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7"/>
          <a:stretch/>
        </p:blipFill>
        <p:spPr>
          <a:xfrm>
            <a:off x="323528" y="6842832"/>
            <a:ext cx="7848872" cy="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vaticano 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8" y="908720"/>
            <a:ext cx="846642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papa joo xxiii reprodu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3491880" cy="4534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2006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336704" cy="706090"/>
          </a:xfrm>
        </p:spPr>
        <p:txBody>
          <a:bodyPr>
            <a:noAutofit/>
          </a:bodyPr>
          <a:lstStyle/>
          <a:p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- Entrega do Trabalho / Reflexão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358584" cy="4680520"/>
          </a:xfrm>
        </p:spPr>
        <p:txBody>
          <a:bodyPr>
            <a:noAutofit/>
          </a:bodyPr>
          <a:lstStyle/>
          <a:p>
            <a:pPr marL="628650" indent="-514350" algn="ctr">
              <a:buNone/>
            </a:pPr>
            <a:r>
              <a:rPr lang="pt-PT" sz="2000" b="1" dirty="0" smtClean="0"/>
              <a:t> </a:t>
            </a:r>
          </a:p>
          <a:p>
            <a:pPr marL="114300" indent="0" algn="ctr">
              <a:buNone/>
            </a:pPr>
            <a:r>
              <a:rPr lang="pt-PT" sz="2000" b="1" dirty="0" smtClean="0"/>
              <a:t>1- Um pequeno trabalho sobre : Um dos temas de uma aula</a:t>
            </a:r>
          </a:p>
          <a:p>
            <a:pPr algn="ctr"/>
            <a:r>
              <a:rPr lang="pt-PT" sz="2000" b="1" dirty="0" smtClean="0"/>
              <a:t>Modalidade: Individual ou grupos de 2.</a:t>
            </a:r>
          </a:p>
          <a:p>
            <a:pPr algn="ctr"/>
            <a:r>
              <a:rPr lang="pt-PT" sz="2000" b="1" dirty="0" smtClean="0"/>
              <a:t>Formato:  À v/ escolha e criatividade…novas tecnologias.</a:t>
            </a:r>
          </a:p>
          <a:p>
            <a:pPr algn="ctr"/>
            <a:endParaRPr lang="pt-PT" sz="2000" b="1" dirty="0"/>
          </a:p>
          <a:p>
            <a:pPr marL="457200" indent="-342900" algn="ctr">
              <a:buNone/>
            </a:pPr>
            <a:r>
              <a:rPr lang="pt-PT" sz="2000" b="1" dirty="0" smtClean="0"/>
              <a:t>       2 - Ficha avaliativa da lecionação da unidade pelos alunos / turma</a:t>
            </a:r>
          </a:p>
          <a:p>
            <a:pPr algn="ctr">
              <a:buNone/>
            </a:pPr>
            <a:r>
              <a:rPr lang="pt-PT" sz="2000" b="1" dirty="0" smtClean="0"/>
              <a:t>                     </a:t>
            </a:r>
          </a:p>
          <a:p>
            <a:pPr algn="ctr">
              <a:buNone/>
            </a:pPr>
            <a:r>
              <a:rPr lang="pt-PT" sz="2000" b="1" i="1" dirty="0">
                <a:solidFill>
                  <a:schemeClr val="accent1">
                    <a:lumMod val="75000"/>
                  </a:schemeClr>
                </a:solidFill>
              </a:rPr>
              <a:t>Sumário : </a:t>
            </a:r>
          </a:p>
          <a:p>
            <a:pPr algn="ctr">
              <a:buNone/>
            </a:pPr>
            <a:r>
              <a:rPr lang="pt-PT" sz="2000" b="1" dirty="0" smtClean="0"/>
              <a:t>Deus na arte</a:t>
            </a:r>
          </a:p>
          <a:p>
            <a:pPr algn="ctr">
              <a:buNone/>
            </a:pPr>
            <a:r>
              <a:rPr lang="pt-PT" sz="2000" b="1" dirty="0" smtClean="0"/>
              <a:t>A bondade infinita de Deus</a:t>
            </a:r>
          </a:p>
          <a:p>
            <a:pPr algn="ctr">
              <a:buNone/>
            </a:pPr>
            <a:r>
              <a:rPr lang="pt-PT" sz="2000" b="1" dirty="0" smtClean="0"/>
              <a:t>Testemunhos de solidariedade e fraternidade</a:t>
            </a:r>
          </a:p>
          <a:p>
            <a:pPr algn="ctr">
              <a:buNone/>
            </a:pPr>
            <a:endParaRPr lang="pt-PT" sz="20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21488" y="6165304"/>
              <a:ext cx="11160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tura de deus.jpg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642">
            <a:off x="-271557" y="572267"/>
            <a:ext cx="9522389" cy="6146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53548" y="6165304"/>
              <a:ext cx="10839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15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636912"/>
            <a:ext cx="8630937" cy="3045897"/>
          </a:xfrm>
        </p:spPr>
        <p:txBody>
          <a:bodyPr>
            <a:noAutofit/>
          </a:bodyPr>
          <a:lstStyle/>
          <a:p>
            <a:pPr marL="571500" indent="-457200" algn="ctr">
              <a:lnSpc>
                <a:spcPct val="150000"/>
              </a:lnSpc>
              <a:buNone/>
            </a:pPr>
            <a:r>
              <a:rPr lang="pt-PT" sz="2400" b="1" dirty="0" smtClean="0"/>
              <a:t> A arte tem um sentido espiritual: revela o sentido oculto da vida e do universo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400" b="1" dirty="0" smtClean="0"/>
              <a:t>Universo a grande obra de arte: o homem a tela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400" b="1" dirty="0" smtClean="0"/>
              <a:t>Todas as formas de arte são extensões da obra criadora de Deus</a:t>
            </a:r>
          </a:p>
          <a:p>
            <a:pPr marL="571500" indent="-457200" algn="ctr">
              <a:lnSpc>
                <a:spcPct val="150000"/>
              </a:lnSpc>
              <a:buNone/>
            </a:pPr>
            <a:endParaRPr lang="pt-PT" sz="2400" b="1" dirty="0" smtClean="0"/>
          </a:p>
        </p:txBody>
      </p:sp>
      <p:pic>
        <p:nvPicPr>
          <p:cNvPr id="16" name="Picture 15" descr="pintura de deus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333">
            <a:off x="-418998" y="660435"/>
            <a:ext cx="9721080" cy="619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O MONTE OLIMPO2.jpg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8" y="6597352"/>
            <a:ext cx="8820472" cy="14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 rot="20622178">
            <a:off x="192952" y="561102"/>
            <a:ext cx="6840760" cy="562074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1-Representações de Deus na arte</a:t>
            </a:r>
            <a:endParaRPr lang="pt-PT" sz="2400" b="1" dirty="0">
              <a:solidFill>
                <a:srgbClr val="9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46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audi1.jpe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5386647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GaudiTemple2.jpg"/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048"/>
            <a:ext cx="5691460" cy="642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53548" y="6165304"/>
              <a:ext cx="10839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8" name="Picture 7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14" name="Picture 13" descr="O MONTE OLIMPO2.jpg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8" y="6597352"/>
            <a:ext cx="8820472" cy="14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-468560" y="2204864"/>
            <a:ext cx="9631110" cy="339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 algn="ctr">
              <a:lnSpc>
                <a:spcPct val="150000"/>
              </a:lnSpc>
              <a:buNone/>
            </a:pPr>
            <a:r>
              <a:rPr lang="pt-PT" sz="2400" b="1" dirty="0" smtClean="0"/>
              <a:t>Igreja </a:t>
            </a:r>
            <a:r>
              <a:rPr lang="pt-PT" sz="2400" b="1" dirty="0"/>
              <a:t>da Sagrada Família de </a:t>
            </a:r>
            <a:r>
              <a:rPr lang="pt-PT" sz="2400" b="1" dirty="0" smtClean="0"/>
              <a:t>Barcelona</a:t>
            </a:r>
          </a:p>
          <a:p>
            <a:pPr marL="571500" indent="-457200" algn="ctr">
              <a:lnSpc>
                <a:spcPct val="150000"/>
              </a:lnSpc>
              <a:buNone/>
            </a:pPr>
            <a:r>
              <a:rPr lang="pt-PT" sz="2000" b="1" dirty="0" smtClean="0"/>
              <a:t>  </a:t>
            </a:r>
            <a:endParaRPr lang="pt-PT" sz="2000" b="1" dirty="0"/>
          </a:p>
          <a:p>
            <a:pPr marL="285750" indent="-285750" algn="ctr">
              <a:lnSpc>
                <a:spcPct val="150000"/>
              </a:lnSpc>
              <a:buFont typeface="Wingdings" charset="2"/>
              <a:buChar char="§"/>
            </a:pPr>
            <a:r>
              <a:rPr lang="pt-PT" sz="2000" b="1" dirty="0" err="1"/>
              <a:t>Gaudí</a:t>
            </a:r>
            <a:r>
              <a:rPr lang="pt-PT" sz="2000" b="1" dirty="0"/>
              <a:t> (1852-1926 )trabalhou durante 40 anos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§"/>
            </a:pPr>
            <a:r>
              <a:rPr lang="pt-PT" sz="2000" b="1" dirty="0"/>
              <a:t>Expressa a grandeza, harmonia e vitalidade do criador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§"/>
            </a:pPr>
            <a:r>
              <a:rPr lang="pt-PT" sz="2000" b="1" dirty="0"/>
              <a:t>Templo harmonioso da presença de Deus: vivo e próximo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§"/>
            </a:pPr>
            <a:r>
              <a:rPr lang="pt-PT" sz="2000" b="1" dirty="0"/>
              <a:t>Encontro com o sagrado: conversão do coração compreender o mistério de Deus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pt-PT" sz="2000" b="1" dirty="0"/>
          </a:p>
        </p:txBody>
      </p:sp>
      <p:pic>
        <p:nvPicPr>
          <p:cNvPr id="21" name="Picture 20" descr="gaudi1.jpe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5256584" cy="669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GaudiTemple2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04056"/>
            <a:ext cx="5691460" cy="6353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840760" cy="562074"/>
          </a:xfrm>
        </p:spPr>
        <p:txBody>
          <a:bodyPr/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1-Representações de Deus na arte</a:t>
            </a:r>
            <a:endParaRPr lang="pt-PT" sz="2400" b="1" dirty="0">
              <a:solidFill>
                <a:srgbClr val="9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78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zul.jp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" y="764704"/>
            <a:ext cx="9128006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8640960" cy="5400600"/>
          </a:xfrm>
        </p:spPr>
        <p:txBody>
          <a:bodyPr>
            <a:noAutofit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Grandeza e </a:t>
            </a:r>
            <a:r>
              <a:rPr lang="pt-PT" b="1" dirty="0" smtClean="0"/>
              <a:t>mistério de Deus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A linguagem sobre Deus é limitada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Está </a:t>
            </a:r>
            <a:r>
              <a:rPr lang="pt-PT" b="1" dirty="0" smtClean="0"/>
              <a:t>em todas as coisas e acima de todas as coisas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Todo poderoso invisível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Desconhecido e incompreensível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As suas obras: criação do universo e do ser humano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pt-PT" b="1" dirty="0" smtClean="0"/>
              <a:t>Dádiva da sabedoria para conduzirmos a vida:</a:t>
            </a:r>
            <a:r>
              <a:rPr lang="pt-PT" b="1" dirty="0"/>
              <a:t> </a:t>
            </a:r>
            <a:r>
              <a:rPr lang="pt-PT" b="1" dirty="0" smtClean="0"/>
              <a:t>pelo caminho da virtude</a:t>
            </a:r>
          </a:p>
          <a:p>
            <a:pPr>
              <a:lnSpc>
                <a:spcPct val="200000"/>
              </a:lnSpc>
              <a:buNone/>
            </a:pPr>
            <a:endParaRPr lang="pt-PT" b="1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endParaRPr lang="pt-PT" b="1" dirty="0" smtClean="0"/>
          </a:p>
          <a:p>
            <a:pPr>
              <a:lnSpc>
                <a:spcPct val="200000"/>
              </a:lnSpc>
              <a:buFont typeface="Wingdings" charset="2"/>
              <a:buChar char="Ø"/>
            </a:pPr>
            <a:r>
              <a:rPr lang="pt-PT" b="1" dirty="0" smtClean="0"/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pt-PT" b="1" dirty="0" smtClean="0"/>
              <a:t> </a:t>
            </a:r>
            <a:endParaRPr lang="pt-PT" b="1" dirty="0"/>
          </a:p>
        </p:txBody>
      </p:sp>
      <p:pic>
        <p:nvPicPr>
          <p:cNvPr id="18" name="Picture 17" descr="deus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t="33657" r="20824" b="20639"/>
          <a:stretch/>
        </p:blipFill>
        <p:spPr>
          <a:xfrm>
            <a:off x="5940152" y="1052736"/>
            <a:ext cx="2310384" cy="1422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120680" cy="864096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900000"/>
                </a:solidFill>
              </a:rPr>
              <a:t>2-Deus o oceano sem margens</a:t>
            </a:r>
            <a:endParaRPr lang="pt-PT" sz="2400" b="1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9" name="Picture 8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7" name="Picture 6" descr="az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deu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3" t="33657" r="20824" b="20639"/>
          <a:stretch/>
        </p:blipFill>
        <p:spPr>
          <a:xfrm>
            <a:off x="683568" y="1340768"/>
            <a:ext cx="2310384" cy="1422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pel-de-Parede-Cabana-nas-Montanhas--117837_1600x1200.jp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882047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20000" cy="504056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3- Deus protetor e amigo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6453336"/>
            <a:ext cx="7697947" cy="230832"/>
            <a:chOff x="539552" y="6165304"/>
            <a:chExt cx="7697947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7179196" y="6165304"/>
              <a:ext cx="10583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900" dirty="0" smtClean="0"/>
                <a:t> Fevereiro de 2012</a:t>
              </a:r>
              <a:endParaRPr lang="pt-PT" sz="9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6165304"/>
              <a:ext cx="13880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900" dirty="0" err="1" smtClean="0"/>
                <a:t>Hermenigildo</a:t>
              </a:r>
              <a:r>
                <a:rPr lang="pt-PT" sz="900" dirty="0" smtClean="0"/>
                <a:t> Encarnação</a:t>
              </a:r>
              <a:endParaRPr lang="pt-PT" sz="9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37080" y="1592122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 </a:t>
            </a:r>
            <a:endParaRPr lang="pt-PT" sz="2400" b="1" dirty="0"/>
          </a:p>
          <a:p>
            <a:pPr marL="114300" indent="0" algn="ctr">
              <a:buNone/>
            </a:pPr>
            <a:endParaRPr lang="pt-PT" sz="2400" b="1" dirty="0"/>
          </a:p>
        </p:txBody>
      </p:sp>
      <p:sp>
        <p:nvSpPr>
          <p:cNvPr id="19" name="Marcador de Posição de Conteúdo 18"/>
          <p:cNvSpPr>
            <a:spLocks noGrp="1"/>
          </p:cNvSpPr>
          <p:nvPr>
            <p:ph idx="1"/>
          </p:nvPr>
        </p:nvSpPr>
        <p:spPr>
          <a:xfrm>
            <a:off x="179512" y="980728"/>
            <a:ext cx="8280920" cy="3888432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1- Pastor, refúgio e segurança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2- Símbolo do pastor: carinho e a voz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 3- Deus é uma presença fiel e protetora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4-Israel escuta a voz do seu pastor: terra árida e grandes distâncias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5-Líder que acolhe o fugitivo perseguido pelo inimigo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6- Acolhe e orienta: tenda de Deus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pt-PT" sz="2000" b="1" dirty="0" smtClean="0"/>
              <a:t>7- Contra a religião ritualista: decadência do seu povo: Jeremias -conversão</a:t>
            </a:r>
            <a:endParaRPr lang="pt-PT" sz="1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2" name="Picture 11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16" name="Picture 15" descr="Papel-de-Parede-Cabana-nas-Montanhas--117837_1600x1200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" y="1052736"/>
            <a:ext cx="882047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us prote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2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 rot="5400000">
            <a:off x="7782158" y="9484361"/>
            <a:ext cx="184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dirty="0" smtClean="0">
                <a:solidFill>
                  <a:schemeClr val="bg1">
                    <a:lumMod val="65000"/>
                  </a:schemeClr>
                </a:solidFill>
              </a:rPr>
              <a:t>Terceiro</a:t>
            </a:r>
          </a:p>
          <a:p>
            <a:r>
              <a:rPr lang="pt-PT" sz="900" dirty="0" err="1" smtClean="0">
                <a:solidFill>
                  <a:schemeClr val="bg1">
                    <a:lumMod val="65000"/>
                  </a:schemeClr>
                </a:solidFill>
              </a:rPr>
              <a:t>milenioxplanetaterra.blogspot.com</a:t>
            </a:r>
            <a:endParaRPr lang="pt-PT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690864" cy="850106"/>
          </a:xfrm>
        </p:spPr>
        <p:txBody>
          <a:bodyPr/>
          <a:lstStyle/>
          <a:p>
            <a:r>
              <a:rPr lang="pt-PT" sz="2400" b="1" dirty="0" smtClean="0">
                <a:solidFill>
                  <a:srgbClr val="800000"/>
                </a:solidFill>
              </a:rPr>
              <a:t>4- O Messias o rosto de Deus</a:t>
            </a:r>
            <a:endParaRPr lang="pt-PT" sz="2400" b="1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4191" y="1196752"/>
            <a:ext cx="8712968" cy="405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pt-PT" sz="2200" b="1" dirty="0" smtClean="0"/>
              <a:t>1- O povo de Israel muitas vezes derrotado: esperava o Messias salvador</a:t>
            </a:r>
          </a:p>
          <a:p>
            <a:pPr marL="114300" indent="0">
              <a:lnSpc>
                <a:spcPct val="90000"/>
              </a:lnSpc>
              <a:buNone/>
            </a:pPr>
            <a:endParaRPr lang="pt-PT" sz="2200" b="1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pt-PT" sz="2200" b="1" dirty="0" smtClean="0"/>
              <a:t>2- </a:t>
            </a:r>
            <a:r>
              <a:rPr lang="pt-PT" sz="2200" b="1" dirty="0"/>
              <a:t>Nascimento de Deus menino Jesus o Deus connosco</a:t>
            </a:r>
          </a:p>
          <a:p>
            <a:pPr marL="114300" indent="0">
              <a:lnSpc>
                <a:spcPct val="90000"/>
              </a:lnSpc>
              <a:buNone/>
            </a:pPr>
            <a:endParaRPr lang="pt-PT" sz="2200" b="1" dirty="0"/>
          </a:p>
          <a:p>
            <a:pPr marL="114300" indent="0">
              <a:lnSpc>
                <a:spcPct val="90000"/>
              </a:lnSpc>
              <a:buNone/>
            </a:pPr>
            <a:r>
              <a:rPr lang="pt-PT" sz="2200" b="1" dirty="0"/>
              <a:t>3-Mensagem Fraternidade Universal</a:t>
            </a:r>
          </a:p>
          <a:p>
            <a:pPr marL="114300" indent="0">
              <a:lnSpc>
                <a:spcPct val="90000"/>
              </a:lnSpc>
              <a:buNone/>
            </a:pPr>
            <a:endParaRPr lang="pt-PT" sz="2200" b="1" dirty="0"/>
          </a:p>
          <a:p>
            <a:pPr marL="114300" indent="0">
              <a:lnSpc>
                <a:spcPct val="90000"/>
              </a:lnSpc>
              <a:buNone/>
            </a:pPr>
            <a:r>
              <a:rPr lang="pt-PT" sz="2200" b="1" dirty="0"/>
              <a:t>4-Jesus é o rosto do Deus Pai</a:t>
            </a:r>
          </a:p>
          <a:p>
            <a:pPr marL="114300" indent="0">
              <a:lnSpc>
                <a:spcPct val="90000"/>
              </a:lnSpc>
              <a:buNone/>
            </a:pPr>
            <a:endParaRPr lang="pt-PT" sz="2200" b="1" dirty="0"/>
          </a:p>
          <a:p>
            <a:pPr marL="114300" indent="0">
              <a:lnSpc>
                <a:spcPct val="90000"/>
              </a:lnSpc>
              <a:buNone/>
            </a:pPr>
            <a:r>
              <a:rPr lang="pt-PT" sz="2200" b="1" dirty="0"/>
              <a:t>5- Salvação para todos</a:t>
            </a:r>
          </a:p>
          <a:p>
            <a:pPr marL="114300" indent="0">
              <a:lnSpc>
                <a:spcPct val="90000"/>
              </a:lnSpc>
              <a:buNone/>
            </a:pPr>
            <a:endParaRPr lang="pt-PT" sz="2200" b="1" dirty="0"/>
          </a:p>
          <a:p>
            <a:pPr marL="114300" indent="0">
              <a:lnSpc>
                <a:spcPct val="90000"/>
              </a:lnSpc>
              <a:buNone/>
            </a:pPr>
            <a:r>
              <a:rPr lang="pt-PT" sz="2200" b="1" dirty="0"/>
              <a:t>5- Mandamento do AMOR</a:t>
            </a:r>
          </a:p>
          <a:p>
            <a:pPr marL="114300" indent="0">
              <a:lnSpc>
                <a:spcPct val="90000"/>
              </a:lnSpc>
              <a:buNone/>
            </a:pPr>
            <a:endParaRPr lang="pt-PT" sz="2200" b="1" dirty="0"/>
          </a:p>
          <a:p>
            <a:pPr marL="114300" indent="0">
              <a:lnSpc>
                <a:spcPct val="90000"/>
              </a:lnSpc>
              <a:buNone/>
            </a:pPr>
            <a:r>
              <a:rPr lang="pt-PT" sz="2200" b="1" dirty="0"/>
              <a:t>6- Mundo mais solidário e </a:t>
            </a:r>
            <a:r>
              <a:rPr lang="pt-PT" sz="2200" b="1" dirty="0" smtClean="0"/>
              <a:t>fraterno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9552" y="6165304"/>
            <a:ext cx="7697947" cy="276999"/>
            <a:chOff x="539552" y="6165304"/>
            <a:chExt cx="7697947" cy="276999"/>
          </a:xfrm>
        </p:grpSpPr>
        <p:sp>
          <p:nvSpPr>
            <p:cNvPr id="15" name="TextBox 14"/>
            <p:cNvSpPr txBox="1"/>
            <p:nvPr/>
          </p:nvSpPr>
          <p:spPr>
            <a:xfrm>
              <a:off x="6856415" y="6165304"/>
              <a:ext cx="138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PT" sz="1200" dirty="0" smtClean="0"/>
                <a:t> Fevereiro de 2012</a:t>
              </a:r>
              <a:endParaRPr lang="pt-PT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6165304"/>
              <a:ext cx="178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dirty="0" err="1" smtClean="0"/>
                <a:t>Hermenigildo</a:t>
              </a:r>
              <a:r>
                <a:rPr lang="pt-PT" sz="1200" dirty="0" smtClean="0"/>
                <a:t> Encarnação</a:t>
              </a:r>
              <a:endParaRPr lang="pt-P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65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stalsviecnte.jpe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60648"/>
            <a:ext cx="5048324" cy="6739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ãovicentedepaulo;.l.JPG"/>
          <p:cNvPicPr>
            <a:picLocks noChangeAspect="1"/>
          </p:cNvPicPr>
          <p:nvPr/>
        </p:nvPicPr>
        <p:blipFill>
          <a:blip r:embed="rId3" cstate="print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3960440" cy="5497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20000" cy="720080"/>
          </a:xfrm>
        </p:spPr>
        <p:txBody>
          <a:bodyPr/>
          <a:lstStyle/>
          <a:p>
            <a:r>
              <a:rPr lang="pt-PT" sz="2400" b="1" dirty="0" smtClean="0">
                <a:solidFill>
                  <a:srgbClr val="800000"/>
                </a:solidFill>
              </a:rPr>
              <a:t>5- Solidariedade e fraternidade: S. Vicente de Paulo</a:t>
            </a:r>
            <a:endParaRPr lang="pt-PT" sz="2400" b="1" dirty="0">
              <a:solidFill>
                <a:srgbClr val="8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1- Ser aberto e atento a Deus e ao mundo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2- Encontro, diálogo, relações fraternas, amizade, cooperação, combater a solidão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3- S. Vicente de Paulo: França 1581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a)- Inteligente, sacerdote 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b)- Distribuiu os seu bens aos pobres, visitas aos enfermos e hospitais 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c)- A marinha Francesa usava os condenados nas galés: condições degradáveis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d)- História de doação, pai dos pobre, inspirou a fundação: Conferências Vicentinas</a:t>
            </a:r>
          </a:p>
          <a:p>
            <a:pPr>
              <a:buNone/>
            </a:pPr>
            <a:endParaRPr lang="pt-PT" sz="18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1800" b="1" dirty="0" smtClean="0">
                <a:solidFill>
                  <a:srgbClr val="000000"/>
                </a:solidFill>
              </a:rPr>
              <a:t>e)- 1833 fundação: Ozanam e seus companheiros. Lema: carenciados e amor a Deus</a:t>
            </a:r>
            <a:endParaRPr lang="pt-PT" sz="1800" b="1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19" name="Picture 18" descr="LOGO UCP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7" descr="drfsanche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(2).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pic>
        <p:nvPicPr>
          <p:cNvPr id="5" name="Picture 4" descr="SA_VIC~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5074"/>
            <a:ext cx="8352928" cy="591292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istides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0768"/>
            <a:ext cx="9324528" cy="51655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576064"/>
          </a:xfrm>
        </p:spPr>
        <p:txBody>
          <a:bodyPr/>
          <a:lstStyle/>
          <a:p>
            <a:r>
              <a:rPr lang="pt-PT" sz="2800" b="1" dirty="0" smtClean="0">
                <a:solidFill>
                  <a:srgbClr val="800000"/>
                </a:solidFill>
              </a:rPr>
              <a:t>6 – Aristides de Sousa Mendes: </a:t>
            </a:r>
            <a:r>
              <a:rPr lang="pt-PT" sz="2400" b="1" dirty="0" smtClean="0">
                <a:solidFill>
                  <a:srgbClr val="800000"/>
                </a:solidFill>
              </a:rPr>
              <a:t>1885 Carregal do Sal</a:t>
            </a:r>
            <a:endParaRPr lang="pt-PT" sz="2400" b="1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21" name="Marcador de Posição de Conteúdo 20"/>
          <p:cNvSpPr>
            <a:spLocks noGrp="1"/>
          </p:cNvSpPr>
          <p:nvPr>
            <p:ph idx="1"/>
          </p:nvPr>
        </p:nvSpPr>
        <p:spPr>
          <a:xfrm>
            <a:off x="0" y="1340768"/>
            <a:ext cx="8532440" cy="3888432"/>
          </a:xfrm>
        </p:spPr>
        <p:txBody>
          <a:bodyPr>
            <a:noAutofit/>
          </a:bodyPr>
          <a:lstStyle/>
          <a:p>
            <a:pPr algn="just"/>
            <a:r>
              <a:rPr lang="pt-PT" sz="2400" b="1" dirty="0" smtClean="0"/>
              <a:t>Cônsul em Bordéus</a:t>
            </a:r>
          </a:p>
          <a:p>
            <a:pPr algn="just"/>
            <a:r>
              <a:rPr lang="pt-PT" sz="2400" b="1" dirty="0" smtClean="0"/>
              <a:t>Hitler entra em Paris: multidões fogem para o Sul de frança</a:t>
            </a:r>
          </a:p>
          <a:p>
            <a:pPr algn="just"/>
            <a:r>
              <a:rPr lang="pt-PT" sz="2400" b="1" dirty="0" smtClean="0"/>
              <a:t>Portugal: neutro mas passagem para a América</a:t>
            </a:r>
          </a:p>
          <a:p>
            <a:pPr algn="just"/>
            <a:r>
              <a:rPr lang="pt-PT" sz="2400" b="1" dirty="0" smtClean="0"/>
              <a:t>Salazar proibiu a emissão de vistos a Judeus e exilados portugueses</a:t>
            </a:r>
          </a:p>
          <a:p>
            <a:pPr algn="just"/>
            <a:r>
              <a:rPr lang="pt-PT" sz="2400" b="1" dirty="0" smtClean="0"/>
              <a:t>Desobedece e concede vistos a 30.000 (10.000 a Judeus)</a:t>
            </a:r>
          </a:p>
          <a:p>
            <a:pPr algn="just"/>
            <a:r>
              <a:rPr lang="pt-PT" sz="2400" b="1" dirty="0" smtClean="0"/>
              <a:t>Tenho de salvar estas pessoas: prefiro estar com Deus e contra os homens, que estar com os homens e contra Deus</a:t>
            </a:r>
          </a:p>
        </p:txBody>
      </p:sp>
      <p:pic>
        <p:nvPicPr>
          <p:cNvPr id="3" name="Picture 2" descr="arist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704"/>
            <a:ext cx="3757356" cy="192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ristides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5" y="1052736"/>
            <a:ext cx="9324528" cy="51655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576064"/>
          </a:xfrm>
        </p:spPr>
        <p:txBody>
          <a:bodyPr/>
          <a:lstStyle/>
          <a:p>
            <a:r>
              <a:rPr lang="pt-PT" sz="2800" b="1" dirty="0" smtClean="0">
                <a:solidFill>
                  <a:srgbClr val="800000"/>
                </a:solidFill>
              </a:rPr>
              <a:t>6 – Aristides de Sousa Mendes: </a:t>
            </a:r>
            <a:r>
              <a:rPr lang="pt-PT" sz="2400" b="1" dirty="0" smtClean="0">
                <a:solidFill>
                  <a:srgbClr val="800000"/>
                </a:solidFill>
              </a:rPr>
              <a:t>1885 Carregal do Sal</a:t>
            </a:r>
            <a:endParaRPr lang="pt-PT" sz="2400" b="1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116632"/>
            <a:ext cx="8226134" cy="685104"/>
            <a:chOff x="179512" y="116632"/>
            <a:chExt cx="8226134" cy="685104"/>
          </a:xfrm>
        </p:grpSpPr>
        <p:pic>
          <p:nvPicPr>
            <p:cNvPr id="5" name="Picture 4" descr="LOGO UCP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88640"/>
              <a:ext cx="580479" cy="6130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 descr="drfsanch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88640"/>
              <a:ext cx="737302" cy="5760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899592" y="476672"/>
              <a:ext cx="669674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979712" y="11663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PT" b="1" i="1" dirty="0" smtClean="0">
                  <a:solidFill>
                    <a:schemeClr val="accent1">
                      <a:lumMod val="75000"/>
                    </a:schemeClr>
                  </a:solidFill>
                </a:rPr>
                <a:t>Deus, o grande mistério (4). </a:t>
              </a:r>
              <a: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  <a:t/>
              </a:r>
              <a:br>
                <a:rPr lang="pt-PT" i="1" dirty="0">
                  <a:solidFill>
                    <a:schemeClr val="accent6">
                      <a:lumMod val="75000"/>
                    </a:schemeClr>
                  </a:solidFill>
                </a:rPr>
              </a:br>
              <a:endParaRPr lang="pt-PT" dirty="0"/>
            </a:p>
          </p:txBody>
        </p:sp>
      </p:grpSp>
      <p:sp>
        <p:nvSpPr>
          <p:cNvPr id="21" name="Marcador de Posição de Conteúdo 20"/>
          <p:cNvSpPr>
            <a:spLocks noGrp="1"/>
          </p:cNvSpPr>
          <p:nvPr>
            <p:ph idx="1"/>
          </p:nvPr>
        </p:nvSpPr>
        <p:spPr>
          <a:xfrm>
            <a:off x="0" y="1052736"/>
            <a:ext cx="8532440" cy="3888432"/>
          </a:xfrm>
        </p:spPr>
        <p:txBody>
          <a:bodyPr>
            <a:noAutofit/>
          </a:bodyPr>
          <a:lstStyle/>
          <a:p>
            <a:r>
              <a:rPr lang="pt-PT" sz="2400" b="1" dirty="0"/>
              <a:t>Durante dias salva pessoas nas estradas ( com o seu automóvel…)</a:t>
            </a:r>
          </a:p>
          <a:p>
            <a:r>
              <a:rPr lang="pt-PT" sz="2400" b="1" dirty="0"/>
              <a:t>1940: 40.000 refugiados salvos até em sua casa os tinha</a:t>
            </a:r>
          </a:p>
          <a:p>
            <a:r>
              <a:rPr lang="pt-PT" sz="2400" b="1" dirty="0"/>
              <a:t>Foi demitido e proibido de exercer advocacia</a:t>
            </a:r>
          </a:p>
          <a:p>
            <a:r>
              <a:rPr lang="pt-PT" sz="2400" b="1" dirty="0"/>
              <a:t>Teve que vender tudo para alimentar a sua família</a:t>
            </a:r>
          </a:p>
          <a:p>
            <a:r>
              <a:rPr lang="pt-PT" sz="2400" b="1" dirty="0"/>
              <a:t> 1954Morreu na penúria</a:t>
            </a:r>
          </a:p>
          <a:p>
            <a:r>
              <a:rPr lang="pt-PT" sz="2400" b="1" dirty="0"/>
              <a:t>1967 Homenageado pelo povo Judeu + 1987  Ordem da Liberdade (por Mário Soares) </a:t>
            </a:r>
          </a:p>
          <a:p>
            <a:r>
              <a:rPr lang="pt-PT" sz="2400" b="1" dirty="0"/>
              <a:t>Quem salva uma vida salva o mundo inteiro (TALMUD)   </a:t>
            </a:r>
          </a:p>
          <a:p>
            <a:endParaRPr lang="pt-PT" sz="2400" b="1" dirty="0" smtClean="0"/>
          </a:p>
        </p:txBody>
      </p:sp>
      <p:pic>
        <p:nvPicPr>
          <p:cNvPr id="3" name="Picture 2" descr="arist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704"/>
            <a:ext cx="3757356" cy="192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173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1979</TotalTime>
  <Words>1010</Words>
  <Application>Microsoft Macintosh PowerPoint</Application>
  <PresentationFormat>On-screen Show (4:3)</PresentationFormat>
  <Paragraphs>149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Deus, o grande mistério. (4) </vt:lpstr>
      <vt:lpstr>1-Representações de Deus na arte</vt:lpstr>
      <vt:lpstr>1-Representações de Deus na arte</vt:lpstr>
      <vt:lpstr>2-Deus o oceano sem margens</vt:lpstr>
      <vt:lpstr>3- Deus protetor e amigo</vt:lpstr>
      <vt:lpstr>4- O Messias o rosto de Deus</vt:lpstr>
      <vt:lpstr>5- Solidariedade e fraternidade: S. Vicente de Paulo</vt:lpstr>
      <vt:lpstr>6 – Aristides de Sousa Mendes: 1885 Carregal do Sal</vt:lpstr>
      <vt:lpstr>6 – Aristides de Sousa Mendes: 1885 Carregal do Sal</vt:lpstr>
      <vt:lpstr>7- O Papa João XXIII: 1888 Norte da Itália</vt:lpstr>
      <vt:lpstr>7- O Papa João XXIII: 1888 Norte da Itália</vt:lpstr>
      <vt:lpstr>6- Entrega do Trabalho / Reflexão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hp</dc:creator>
  <cp:lastModifiedBy>Anabela Duarte</cp:lastModifiedBy>
  <cp:revision>86</cp:revision>
  <dcterms:created xsi:type="dcterms:W3CDTF">2011-10-12T10:47:50Z</dcterms:created>
  <dcterms:modified xsi:type="dcterms:W3CDTF">2012-02-15T23:59:44Z</dcterms:modified>
</cp:coreProperties>
</file>