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25181"/>
          <a:stretch/>
        </p:blipFill>
        <p:spPr>
          <a:xfrm>
            <a:off x="3218183" y="804232"/>
            <a:ext cx="5902524" cy="4375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7451" y="0"/>
            <a:ext cx="10443989" cy="6858000"/>
          </a:xfrm>
        </p:spPr>
        <p:txBody>
          <a:bodyPr>
            <a:prstTxWarp prst="textButton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9600" b="1" cap="none" dirty="0" smtClean="0">
                <a:ln/>
                <a:solidFill>
                  <a:schemeClr val="accent3"/>
                </a:solidFill>
              </a:rPr>
              <a:t>A  Ansiedade</a:t>
            </a:r>
            <a:br>
              <a:rPr lang="pt-PT" sz="9600" b="1" cap="none" dirty="0" smtClean="0">
                <a:ln/>
                <a:solidFill>
                  <a:schemeClr val="accent3"/>
                </a:solidFill>
              </a:rPr>
            </a:br>
            <a:r>
              <a:rPr lang="pt-PT" sz="96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pt-PT" sz="9600" b="1" cap="none" dirty="0" smtClean="0">
                <a:ln/>
                <a:solidFill>
                  <a:schemeClr val="accent3"/>
                </a:solidFill>
              </a:rPr>
            </a:br>
            <a:r>
              <a:rPr lang="pt-PT" sz="9600" b="1" cap="none" dirty="0" smtClean="0">
                <a:ln/>
                <a:solidFill>
                  <a:schemeClr val="accent3"/>
                </a:solidFill>
              </a:rPr>
              <a:t> nos </a:t>
            </a:r>
            <a:br>
              <a:rPr lang="pt-PT" sz="9600" b="1" cap="none" dirty="0" smtClean="0">
                <a:ln/>
                <a:solidFill>
                  <a:schemeClr val="accent3"/>
                </a:solidFill>
              </a:rPr>
            </a:br>
            <a:r>
              <a:rPr lang="pt-PT" sz="96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pt-PT" sz="9600" b="1" cap="none" dirty="0" smtClean="0">
                <a:ln/>
                <a:solidFill>
                  <a:schemeClr val="accent3"/>
                </a:solidFill>
              </a:rPr>
            </a:br>
            <a:r>
              <a:rPr lang="pt-PT" sz="9600" b="1" cap="none" dirty="0" smtClean="0">
                <a:ln/>
                <a:solidFill>
                  <a:schemeClr val="accent3"/>
                </a:solidFill>
              </a:rPr>
              <a:t> Tempos  de  Crise</a:t>
            </a:r>
            <a:endParaRPr lang="pt-PT" sz="9600" b="1" cap="none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374574"/>
            <a:ext cx="10820400" cy="6257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Um bêbado estava a passar  junto a  um rio, quando viu um grupo de evangélicos a orar e a cantar. Resolveu perguntar: </a:t>
            </a:r>
          </a:p>
          <a:p>
            <a:pPr marL="0" indent="0">
              <a:buNone/>
            </a:pPr>
            <a:r>
              <a:rPr lang="pt-PT" dirty="0"/>
              <a:t> - O que se está a passar... </a:t>
            </a:r>
            <a:r>
              <a:rPr lang="pt-PT" dirty="0" err="1"/>
              <a:t>hic</a:t>
            </a:r>
            <a:r>
              <a:rPr lang="pt-PT" dirty="0"/>
              <a:t>... aqui?</a:t>
            </a:r>
          </a:p>
          <a:p>
            <a:pPr marL="0" indent="0">
              <a:buNone/>
            </a:pPr>
            <a:r>
              <a:rPr lang="pt-PT" dirty="0"/>
              <a:t>- Estamos a fazer um </a:t>
            </a:r>
            <a:r>
              <a:rPr lang="pt-PT" dirty="0" smtClean="0"/>
              <a:t>batismo </a:t>
            </a:r>
            <a:r>
              <a:rPr lang="pt-PT" dirty="0"/>
              <a:t>nas Águas. Você também deseja </a:t>
            </a:r>
            <a:r>
              <a:rPr lang="pt-PT" b="1" dirty="0"/>
              <a:t>encontrar o Senhor</a:t>
            </a:r>
            <a:r>
              <a:rPr lang="pt-PT" dirty="0"/>
              <a:t>?</a:t>
            </a:r>
          </a:p>
          <a:p>
            <a:pPr marL="0" indent="0">
              <a:buNone/>
            </a:pPr>
            <a:r>
              <a:rPr lang="pt-PT" dirty="0"/>
              <a:t>- </a:t>
            </a:r>
            <a:r>
              <a:rPr lang="pt-PT" dirty="0" err="1"/>
              <a:t>Hic</a:t>
            </a:r>
            <a:r>
              <a:rPr lang="pt-PT" dirty="0"/>
              <a:t>... Tá bem,  pode ser ...</a:t>
            </a:r>
          </a:p>
          <a:p>
            <a:pPr marL="0" indent="0">
              <a:buNone/>
            </a:pPr>
            <a:r>
              <a:rPr lang="pt-PT" dirty="0"/>
              <a:t>Os evangélicos vestiram o bêbado com uma roupa branca e levaram-no para a fila.</a:t>
            </a:r>
          </a:p>
          <a:p>
            <a:pPr marL="0" indent="0">
              <a:buNone/>
            </a:pPr>
            <a:r>
              <a:rPr lang="pt-PT" dirty="0"/>
              <a:t>Numa margem do rio estava um pastor que pegava nos fieis, mergulhava a cabeça deles na água, depois tirava e perguntava:</a:t>
            </a:r>
          </a:p>
          <a:p>
            <a:pPr marL="0" indent="0">
              <a:buNone/>
            </a:pPr>
            <a:r>
              <a:rPr lang="pt-PT" dirty="0"/>
              <a:t>- Irmão... viste Jesus?</a:t>
            </a:r>
          </a:p>
          <a:p>
            <a:pPr marL="0" indent="0">
              <a:buNone/>
            </a:pPr>
            <a:r>
              <a:rPr lang="pt-PT" dirty="0"/>
              <a:t>- </a:t>
            </a:r>
            <a:r>
              <a:rPr lang="pt-PT" dirty="0" err="1"/>
              <a:t>Ãh</a:t>
            </a:r>
            <a:r>
              <a:rPr lang="pt-PT" dirty="0"/>
              <a:t>, eu vi, sim...</a:t>
            </a:r>
          </a:p>
          <a:p>
            <a:pPr marL="0" indent="0">
              <a:buNone/>
            </a:pPr>
            <a:r>
              <a:rPr lang="pt-PT" dirty="0"/>
              <a:t>E todos os evangélicos diziam:</a:t>
            </a:r>
          </a:p>
          <a:p>
            <a:pPr marL="0" indent="0">
              <a:buNone/>
            </a:pPr>
            <a:r>
              <a:rPr lang="pt-PT" dirty="0"/>
              <a:t>- Aleluia! Aleluia!</a:t>
            </a:r>
          </a:p>
          <a:p>
            <a:pPr marL="0" indent="0">
              <a:buNone/>
            </a:pPr>
            <a:r>
              <a:rPr lang="pt-PT" dirty="0"/>
              <a:t>Quando chegou a vez do bêbado, o pastor meteu-lhe a cabeça na água, depois tirou e perguntou-lhe:</a:t>
            </a:r>
          </a:p>
          <a:p>
            <a:pPr marL="0" indent="0">
              <a:buNone/>
            </a:pPr>
            <a:r>
              <a:rPr lang="pt-PT" dirty="0"/>
              <a:t>- Irmão... viste Jesus?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587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352541"/>
            <a:ext cx="10820400" cy="601520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Não! - Disse o bêbado. </a:t>
            </a:r>
          </a:p>
          <a:p>
            <a:pPr marL="0" indent="0">
              <a:buNone/>
            </a:pPr>
            <a:r>
              <a:rPr lang="pt-PT" dirty="0"/>
              <a:t>O pastor colocou novamente a cabeça do bêbado na água e deixou-a lá um certo tempo. Depois tirou-a e perguntou:</a:t>
            </a:r>
          </a:p>
          <a:p>
            <a:pPr marL="0" indent="0">
              <a:buNone/>
            </a:pPr>
            <a:r>
              <a:rPr lang="pt-PT" dirty="0"/>
              <a:t>- E agora, irmão... viste Jesus?</a:t>
            </a:r>
          </a:p>
          <a:p>
            <a:pPr marL="0" indent="0">
              <a:buNone/>
            </a:pPr>
            <a:r>
              <a:rPr lang="pt-PT" dirty="0"/>
              <a:t>O bêbado já bastante ofegante, lá disse:</a:t>
            </a:r>
          </a:p>
          <a:p>
            <a:pPr marL="0" indent="0">
              <a:buNone/>
            </a:pPr>
            <a:r>
              <a:rPr lang="pt-PT" dirty="0"/>
              <a:t>- Não!</a:t>
            </a:r>
          </a:p>
          <a:p>
            <a:pPr marL="0" indent="0">
              <a:buNone/>
            </a:pPr>
            <a:r>
              <a:rPr lang="pt-PT" dirty="0"/>
              <a:t>O pastor, já nervoso, colocou de novo a cabeça do bêbado debaixo de água e deixou-a lá por uns cinco minutos. Depois puxou o bêbado e perguntou-lhe:</a:t>
            </a:r>
          </a:p>
          <a:p>
            <a:pPr marL="0" indent="0">
              <a:buNone/>
            </a:pPr>
            <a:r>
              <a:rPr lang="pt-PT" dirty="0"/>
              <a:t>- E agora, irmão... já conseguiste ver Jesus?</a:t>
            </a:r>
          </a:p>
          <a:p>
            <a:pPr marL="0" indent="0">
              <a:buNone/>
            </a:pPr>
            <a:r>
              <a:rPr lang="pt-PT" dirty="0"/>
              <a:t>O bêbado, já mole e trôpego de tanta água engolir, disse:</a:t>
            </a:r>
          </a:p>
          <a:p>
            <a:pPr marL="0" indent="0">
              <a:buNone/>
            </a:pPr>
            <a:r>
              <a:rPr lang="pt-PT" dirty="0"/>
              <a:t>-...</a:t>
            </a:r>
            <a:r>
              <a:rPr lang="pt-PT" dirty="0" err="1"/>
              <a:t>Fod</a:t>
            </a:r>
            <a:r>
              <a:rPr lang="pt-PT" dirty="0"/>
              <a:t>*-se !... já disse que não! Vocês têm a certeza de que ele caiu aqui????...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Não </a:t>
            </a:r>
            <a:r>
              <a:rPr lang="pt-PT" dirty="0"/>
              <a:t>estará no </a:t>
            </a:r>
            <a:r>
              <a:rPr lang="pt-PT" dirty="0" smtClean="0"/>
              <a:t>Rio de Janeiro </a:t>
            </a:r>
            <a:r>
              <a:rPr lang="pt-PT" dirty="0"/>
              <a:t>a treinar </a:t>
            </a:r>
            <a:r>
              <a:rPr lang="pt-PT"/>
              <a:t>o </a:t>
            </a:r>
            <a:r>
              <a:rPr lang="pt-PT" smtClean="0"/>
              <a:t>Flamengo?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33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83027" y="352539"/>
            <a:ext cx="8383836" cy="6235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600" dirty="0" smtClean="0"/>
              <a:t>E a vida é precisamente isso:</a:t>
            </a:r>
          </a:p>
          <a:p>
            <a:pPr marL="0" indent="0" algn="ctr">
              <a:buNone/>
            </a:pPr>
            <a:r>
              <a:rPr lang="pt-PT" sz="3600" dirty="0" smtClean="0"/>
              <a:t> feita de circunstâncias em que o nosso </a:t>
            </a:r>
            <a:r>
              <a:rPr lang="pt-PT" sz="3600" i="1" dirty="0" smtClean="0">
                <a:solidFill>
                  <a:srgbClr val="FFFF00"/>
                </a:solidFill>
              </a:rPr>
              <a:t>EU</a:t>
            </a:r>
            <a:r>
              <a:rPr lang="pt-PT" sz="3600" dirty="0" smtClean="0"/>
              <a:t> se plasma, </a:t>
            </a:r>
          </a:p>
          <a:p>
            <a:pPr marL="0" indent="0" algn="ctr">
              <a:buNone/>
            </a:pPr>
            <a:r>
              <a:rPr lang="pt-PT" sz="3600" dirty="0" smtClean="0">
                <a:solidFill>
                  <a:srgbClr val="92D050"/>
                </a:solidFill>
              </a:rPr>
              <a:t>forma </a:t>
            </a:r>
          </a:p>
          <a:p>
            <a:pPr marL="0" indent="0" algn="ctr">
              <a:buNone/>
            </a:pPr>
            <a:r>
              <a:rPr lang="pt-PT" sz="3600" dirty="0" smtClean="0"/>
              <a:t>e </a:t>
            </a:r>
          </a:p>
          <a:p>
            <a:pPr marL="0" indent="0" algn="ctr">
              <a:buNone/>
            </a:pPr>
            <a:r>
              <a:rPr lang="pt-PT" sz="3600" dirty="0" smtClean="0">
                <a:solidFill>
                  <a:srgbClr val="00B0F0"/>
                </a:solidFill>
              </a:rPr>
              <a:t>enforma</a:t>
            </a:r>
            <a:r>
              <a:rPr lang="pt-PT" sz="3600" dirty="0" smtClean="0"/>
              <a:t>.</a:t>
            </a:r>
          </a:p>
          <a:p>
            <a:pPr marL="0" indent="0" algn="ctr">
              <a:buNone/>
            </a:pPr>
            <a:r>
              <a:rPr lang="pt-PT" sz="3600" dirty="0" smtClean="0"/>
              <a:t>Porque se é certo que uns não conseguem encontrar nada, outros </a:t>
            </a:r>
            <a:r>
              <a:rPr lang="pt-PT" sz="3600" dirty="0" smtClean="0">
                <a:solidFill>
                  <a:srgbClr val="FFC000"/>
                </a:solidFill>
              </a:rPr>
              <a:t>acertam logo à primeira</a:t>
            </a:r>
            <a:r>
              <a:rPr lang="pt-PT" sz="3600" dirty="0" smtClean="0"/>
              <a:t>, como aquele Português….</a:t>
            </a:r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5869">
            <a:off x="-173594" y="1098182"/>
            <a:ext cx="5144951" cy="3799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32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4406" y="583894"/>
            <a:ext cx="11799064" cy="601521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Que no tempo de Cristo estava a assistir ao apedrejamento de Maria Madalena, que, coitada… </a:t>
            </a:r>
            <a:endParaRPr lang="pt-PT" sz="2400" dirty="0"/>
          </a:p>
          <a:p>
            <a:pPr marL="0" indent="0">
              <a:buNone/>
            </a:pPr>
            <a:r>
              <a:rPr lang="pt-PT" sz="2400" dirty="0" smtClean="0"/>
              <a:t>estava </a:t>
            </a:r>
            <a:r>
              <a:rPr lang="pt-PT" sz="2400" dirty="0"/>
              <a:t>para ser apedrejada quando Jesus resolveu </a:t>
            </a:r>
          </a:p>
          <a:p>
            <a:pPr marL="0" indent="0">
              <a:buNone/>
            </a:pPr>
            <a:r>
              <a:rPr lang="pt-PT" sz="2400" dirty="0"/>
              <a:t>interceder em seu favor diante da multidão que ali estava.</a:t>
            </a:r>
          </a:p>
          <a:p>
            <a:pPr marL="0" indent="0">
              <a:buNone/>
            </a:pPr>
            <a:r>
              <a:rPr lang="pt-PT" sz="2400" dirty="0"/>
              <a:t>Jesus disse:</a:t>
            </a:r>
          </a:p>
          <a:p>
            <a:pPr marL="0" indent="0">
              <a:buNone/>
            </a:pPr>
            <a:r>
              <a:rPr lang="pt-PT" sz="2400" dirty="0"/>
              <a:t>- Quem nunca errou, que atire a primeira pedra.. </a:t>
            </a:r>
          </a:p>
          <a:p>
            <a:pPr marL="0" indent="0">
              <a:buNone/>
            </a:pPr>
            <a:r>
              <a:rPr lang="pt-PT" sz="2400" dirty="0"/>
              <a:t>O português, presente em todos os lugares e épocas, empolgou-se, pegou num enorme calhau e acertou em cheio na testa da Maria Madalena, que caiu redonda.</a:t>
            </a:r>
          </a:p>
          <a:p>
            <a:pPr marL="0" indent="0">
              <a:buNone/>
            </a:pPr>
            <a:r>
              <a:rPr lang="pt-PT" sz="2400" dirty="0"/>
              <a:t>Jesus, muito entristecido, foi direito ao portuga, olhou-o bem  nos  olhos e perguntou:</a:t>
            </a:r>
          </a:p>
          <a:p>
            <a:pPr marL="0" indent="0">
              <a:buNone/>
            </a:pPr>
            <a:r>
              <a:rPr lang="pt-PT" sz="2400" dirty="0"/>
              <a:t>- Meu filho, diz-me a verdade, nunca erraste na tua vida?</a:t>
            </a:r>
          </a:p>
          <a:p>
            <a:pPr marL="0" indent="0">
              <a:buNone/>
            </a:pPr>
            <a:r>
              <a:rPr lang="pt-PT" sz="2400" dirty="0"/>
              <a:t>O português respondeu :</a:t>
            </a:r>
          </a:p>
          <a:p>
            <a:pPr marL="0" indent="0">
              <a:buNone/>
            </a:pPr>
            <a:r>
              <a:rPr lang="pt-PT" sz="2400" dirty="0"/>
              <a:t>- Desta distância não!</a:t>
            </a:r>
          </a:p>
          <a:p>
            <a:pPr marL="0" indent="0"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73693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78828" y="1346879"/>
            <a:ext cx="10820400" cy="4219460"/>
          </a:xfrm>
        </p:spPr>
        <p:txBody>
          <a:bodyPr>
            <a:prstTxWarp prst="textButton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8800" b="1" cap="none" dirty="0" smtClean="0">
                <a:ln/>
                <a:solidFill>
                  <a:schemeClr val="accent3"/>
                </a:solidFill>
              </a:rPr>
              <a:t>E  hoje,</a:t>
            </a:r>
            <a:br>
              <a:rPr lang="pt-PT" sz="8800" b="1" cap="none" dirty="0" smtClean="0">
                <a:ln/>
                <a:solidFill>
                  <a:schemeClr val="accent3"/>
                </a:solidFill>
              </a:rPr>
            </a:br>
            <a:r>
              <a:rPr lang="pt-PT" sz="8800" b="1" cap="none" dirty="0" smtClean="0">
                <a:ln/>
                <a:solidFill>
                  <a:schemeClr val="accent3"/>
                </a:solidFill>
              </a:rPr>
              <a:t>  ficamos</a:t>
            </a:r>
            <a:br>
              <a:rPr lang="pt-PT" sz="8800" b="1" cap="none" dirty="0" smtClean="0">
                <a:ln/>
                <a:solidFill>
                  <a:schemeClr val="accent3"/>
                </a:solidFill>
              </a:rPr>
            </a:br>
            <a:r>
              <a:rPr lang="pt-PT" sz="8800" b="1" cap="none" dirty="0" smtClean="0">
                <a:ln/>
                <a:solidFill>
                  <a:schemeClr val="accent3"/>
                </a:solidFill>
              </a:rPr>
              <a:t>por  aqui</a:t>
            </a:r>
            <a:endParaRPr lang="pt-PT" sz="8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0283" y="198304"/>
            <a:ext cx="6478858" cy="6224798"/>
          </a:xfrm>
        </p:spPr>
        <p:txBody>
          <a:bodyPr>
            <a:normAutofit fontScale="92500"/>
          </a:bodyPr>
          <a:lstStyle/>
          <a:p>
            <a:endParaRPr lang="pt-PT" dirty="0" smtClean="0"/>
          </a:p>
          <a:p>
            <a:pPr algn="ctr"/>
            <a:r>
              <a:rPr lang="pt-PT" sz="4000" dirty="0" smtClean="0"/>
              <a:t>Porque a única coisa que pretendi com esta breve mensagem foi que esquecêsseis um pouco as vertentes da pandemia que nos assola; que procurásseis dentro de vós as sinergias que, por vezes ocultas, estão bem presentes em cada um dos </a:t>
            </a:r>
            <a:r>
              <a:rPr lang="pt-PT" sz="4000" b="1" dirty="0" smtClean="0">
                <a:solidFill>
                  <a:srgbClr val="FFFF00"/>
                </a:solidFill>
              </a:rPr>
              <a:t>heróis que sois.</a:t>
            </a:r>
            <a:endParaRPr lang="pt-P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9292" y="161398"/>
            <a:ext cx="6951644" cy="67576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PT" sz="4400" dirty="0" smtClean="0"/>
              <a:t>E porque agora não se podem dar beijos, </a:t>
            </a:r>
          </a:p>
          <a:p>
            <a:pPr marL="0" indent="0" algn="ctr">
              <a:buNone/>
            </a:pPr>
            <a:r>
              <a:rPr lang="pt-PT" sz="4400" dirty="0" smtClean="0"/>
              <a:t>não vos mando aquele</a:t>
            </a:r>
          </a:p>
          <a:p>
            <a:pPr marL="0" indent="0" algn="ctr">
              <a:buNone/>
            </a:pPr>
            <a:r>
              <a:rPr lang="pt-PT" sz="4400" dirty="0" smtClean="0"/>
              <a:t> </a:t>
            </a:r>
            <a:r>
              <a:rPr lang="pt-PT" sz="4400" b="1" dirty="0" smtClean="0">
                <a:solidFill>
                  <a:srgbClr val="FFFF00"/>
                </a:solidFill>
              </a:rPr>
              <a:t>beijão</a:t>
            </a:r>
            <a:r>
              <a:rPr lang="pt-PT" sz="4400" dirty="0" smtClean="0"/>
              <a:t> </a:t>
            </a:r>
          </a:p>
          <a:p>
            <a:pPr marL="0" indent="0" algn="ctr">
              <a:buNone/>
            </a:pPr>
            <a:r>
              <a:rPr lang="pt-PT" sz="4400" dirty="0" smtClean="0"/>
              <a:t>do costume.</a:t>
            </a:r>
          </a:p>
          <a:p>
            <a:pPr algn="ctr"/>
            <a:endParaRPr lang="pt-PT" sz="4400" dirty="0" smtClean="0"/>
          </a:p>
          <a:p>
            <a:pPr algn="ctr"/>
            <a:r>
              <a:rPr lang="pt-PT" sz="4400" dirty="0" smtClean="0"/>
              <a:t>Envio-vos, em vez dele, um </a:t>
            </a:r>
            <a:r>
              <a:rPr lang="pt-PT" sz="4000" dirty="0" smtClean="0"/>
              <a:t>grande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z="8800" dirty="0" smtClean="0"/>
              <a:t>COTOVELÃO</a:t>
            </a:r>
            <a:endParaRPr lang="pt-PT" sz="8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1811">
            <a:off x="7550726" y="1050015"/>
            <a:ext cx="4164376" cy="480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7911">
            <a:off x="920673" y="1759123"/>
            <a:ext cx="1554898" cy="118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3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84384" y="223024"/>
            <a:ext cx="8610600" cy="6523463"/>
          </a:xfrm>
        </p:spPr>
        <p:txBody>
          <a:bodyPr>
            <a:prstTxWarp prst="textButtonPour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8800" b="1" cap="none" dirty="0">
                <a:ln/>
                <a:solidFill>
                  <a:schemeClr val="accent4"/>
                </a:solidFill>
              </a:rPr>
              <a:t>M</a:t>
            </a:r>
            <a:r>
              <a:rPr lang="pt-PT" sz="8800" b="1" cap="none" dirty="0" smtClean="0">
                <a:ln/>
                <a:solidFill>
                  <a:schemeClr val="accent4"/>
                </a:solidFill>
              </a:rPr>
              <a:t>Inhas Caríssimas Amigas</a:t>
            </a:r>
            <a:br>
              <a:rPr lang="pt-PT" sz="8800" b="1" cap="none" dirty="0" smtClean="0">
                <a:ln/>
                <a:solidFill>
                  <a:schemeClr val="accent4"/>
                </a:solidFill>
              </a:rPr>
            </a:br>
            <a:r>
              <a:rPr lang="pt-PT" sz="8800" b="1" cap="none" dirty="0" smtClean="0">
                <a:ln/>
                <a:solidFill>
                  <a:schemeClr val="accent4"/>
                </a:solidFill>
              </a:rPr>
              <a:t>e</a:t>
            </a:r>
            <a:br>
              <a:rPr lang="pt-PT" sz="8800" b="1" cap="none" dirty="0" smtClean="0">
                <a:ln/>
                <a:solidFill>
                  <a:schemeClr val="accent4"/>
                </a:solidFill>
              </a:rPr>
            </a:br>
            <a:r>
              <a:rPr lang="pt-PT" sz="8800" b="1" cap="none" dirty="0" smtClean="0">
                <a:ln/>
                <a:solidFill>
                  <a:schemeClr val="accent4"/>
                </a:solidFill>
              </a:rPr>
              <a:t>Meus Caros Amigos</a:t>
            </a:r>
            <a:endParaRPr lang="pt-PT" sz="8800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20576" y="384213"/>
            <a:ext cx="5240828" cy="6201084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600" dirty="0" smtClean="0"/>
              <a:t> </a:t>
            </a:r>
            <a:r>
              <a:rPr lang="pt-PT" sz="4000" dirty="0" smtClean="0"/>
              <a:t>Sorrir quando está bom tempo e as coisas correm bem, não é vantagem!</a:t>
            </a:r>
          </a:p>
          <a:p>
            <a:pPr algn="ctr"/>
            <a:endParaRPr lang="pt-PT" sz="4000" dirty="0"/>
          </a:p>
          <a:p>
            <a:pPr algn="ctr"/>
            <a:r>
              <a:rPr lang="pt-PT" sz="4000" dirty="0" smtClean="0"/>
              <a:t>Vantagem é sorrir e dar as mãos no meio da tempestade e da adversidade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51631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48260" y="330505"/>
            <a:ext cx="5964716" cy="624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600" dirty="0" smtClean="0"/>
              <a:t>Ter literacia emocional é saber olhar de frente a adversidade e tirar dela o que de bom ela traz.</a:t>
            </a:r>
          </a:p>
          <a:p>
            <a:pPr marL="0" indent="0" algn="ctr">
              <a:buNone/>
            </a:pPr>
            <a:r>
              <a:rPr lang="pt-PT" sz="3600" dirty="0" smtClean="0"/>
              <a:t>Achais que na adversidade só há mal?</a:t>
            </a:r>
          </a:p>
          <a:p>
            <a:pPr marL="0" indent="0" algn="ctr">
              <a:buNone/>
            </a:pPr>
            <a:endParaRPr lang="pt-PT" sz="3600" dirty="0" smtClean="0"/>
          </a:p>
          <a:p>
            <a:pPr marL="0" indent="0" algn="ctr">
              <a:buNone/>
            </a:pPr>
            <a:r>
              <a:rPr lang="pt-PT" sz="3600" dirty="0" smtClean="0"/>
              <a:t>Então escutai Einstein e dizei lá se ele não parece aluno da UNAGUI,</a:t>
            </a:r>
          </a:p>
          <a:p>
            <a:pPr marL="0" indent="0" algn="ctr">
              <a:buNone/>
            </a:pPr>
            <a:r>
              <a:rPr lang="pt-PT" sz="3600" dirty="0" smtClean="0"/>
              <a:t> hein?</a:t>
            </a:r>
          </a:p>
          <a:p>
            <a:pPr marL="0" indent="0" algn="ctr">
              <a:buNone/>
            </a:pPr>
            <a:endParaRPr lang="pt-PT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1593" t="23540" r="29451" b="45235"/>
          <a:stretch/>
        </p:blipFill>
        <p:spPr>
          <a:xfrm>
            <a:off x="77117" y="1089732"/>
            <a:ext cx="5971143" cy="47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9475">
            <a:off x="-234011" y="1006722"/>
            <a:ext cx="5661181" cy="4755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696551">
            <a:off x="4352872" y="184111"/>
            <a:ext cx="7601235" cy="6400799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sz="4000" dirty="0" smtClean="0"/>
              <a:t>Por isso,</a:t>
            </a:r>
          </a:p>
          <a:p>
            <a:pPr marL="0" indent="0" algn="ctr">
              <a:buNone/>
            </a:pPr>
            <a:endParaRPr lang="pt-PT" sz="1200" dirty="0" smtClean="0"/>
          </a:p>
          <a:p>
            <a:pPr marL="0" indent="0" algn="ctr">
              <a:buNone/>
            </a:pPr>
            <a:r>
              <a:rPr lang="pt-PT" sz="4000" dirty="0" smtClean="0"/>
              <a:t> ‘</a:t>
            </a:r>
            <a:r>
              <a:rPr lang="pt-PT" sz="6000" dirty="0" smtClean="0">
                <a:solidFill>
                  <a:srgbClr val="FFFF00"/>
                </a:solidFill>
              </a:rPr>
              <a:t>Corações ao alto</a:t>
            </a:r>
            <a:r>
              <a:rPr lang="pt-PT" sz="4000" dirty="0" smtClean="0"/>
              <a:t>’</a:t>
            </a:r>
          </a:p>
          <a:p>
            <a:pPr marL="0" indent="0" algn="ctr">
              <a:buNone/>
            </a:pPr>
            <a:r>
              <a:rPr lang="pt-PT" sz="1200" dirty="0" smtClean="0"/>
              <a:t> </a:t>
            </a:r>
          </a:p>
          <a:p>
            <a:pPr marL="0" indent="0" algn="ctr">
              <a:buNone/>
            </a:pPr>
            <a:r>
              <a:rPr lang="pt-PT" sz="4000" dirty="0" smtClean="0"/>
              <a:t>que o sol está logo ali, depois daquela clareira.</a:t>
            </a:r>
          </a:p>
          <a:p>
            <a:pPr marL="0" indent="0" algn="ctr">
              <a:buNone/>
            </a:pPr>
            <a:r>
              <a:rPr lang="pt-PT" sz="4000" dirty="0" smtClean="0"/>
              <a:t>Venha daí esse sorriso…</a:t>
            </a:r>
          </a:p>
          <a:p>
            <a:pPr marL="0" indent="0" algn="ctr">
              <a:buNone/>
            </a:pPr>
            <a:r>
              <a:rPr lang="pt-PT" sz="4000" dirty="0" smtClean="0"/>
              <a:t>Mesmo na pele enrugada pela experiência da vida!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0758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3231">
            <a:off x="-256938" y="1248934"/>
            <a:ext cx="6323201" cy="4659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78786" y="0"/>
            <a:ext cx="7932144" cy="6858000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sz="4000" dirty="0" smtClean="0"/>
              <a:t>Tinha pensado em continuar a refletir convosco sobre a ansiedade e o modo de lhe fugirmos nesta altura.</a:t>
            </a:r>
          </a:p>
          <a:p>
            <a:pPr marL="0" indent="0" algn="ctr">
              <a:buNone/>
            </a:pPr>
            <a:r>
              <a:rPr lang="pt-PT" sz="4000" dirty="0" smtClean="0"/>
              <a:t>Mas depois, decidi. </a:t>
            </a:r>
          </a:p>
          <a:p>
            <a:pPr marL="0" indent="0" algn="ctr">
              <a:buNone/>
            </a:pPr>
            <a:r>
              <a:rPr lang="pt-PT" sz="4000" b="1" dirty="0" smtClean="0">
                <a:solidFill>
                  <a:srgbClr val="FFFF00"/>
                </a:solidFill>
              </a:rPr>
              <a:t>Não!, Não senhor.</a:t>
            </a:r>
            <a:r>
              <a:rPr lang="pt-PT" sz="4000" dirty="0" smtClean="0"/>
              <a:t> </a:t>
            </a:r>
          </a:p>
          <a:p>
            <a:pPr marL="0" indent="0" algn="ctr">
              <a:buNone/>
            </a:pPr>
            <a:r>
              <a:rPr lang="pt-PT" sz="4000" dirty="0" smtClean="0"/>
              <a:t>Nada de vertentes </a:t>
            </a:r>
            <a:r>
              <a:rPr lang="pt-PT" sz="4000" dirty="0" smtClean="0">
                <a:solidFill>
                  <a:schemeClr val="accent1"/>
                </a:solidFill>
              </a:rPr>
              <a:t>negativas,</a:t>
            </a:r>
            <a:r>
              <a:rPr lang="pt-PT" sz="4000" dirty="0" smtClean="0"/>
              <a:t> mesmo que na procura de as ultrapassar.</a:t>
            </a:r>
          </a:p>
          <a:p>
            <a:pPr marL="0" indent="0" algn="ctr">
              <a:buNone/>
            </a:pPr>
            <a:r>
              <a:rPr lang="pt-PT" sz="4000" dirty="0" smtClean="0"/>
              <a:t>Vamos pensar </a:t>
            </a:r>
            <a:r>
              <a:rPr lang="pt-PT" sz="4000" b="1" dirty="0" smtClean="0">
                <a:solidFill>
                  <a:srgbClr val="92D050"/>
                </a:solidFill>
              </a:rPr>
              <a:t>POSITIVO!...</a:t>
            </a:r>
            <a:endParaRPr lang="pt-PT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814" r="14877"/>
          <a:stretch/>
        </p:blipFill>
        <p:spPr>
          <a:xfrm rot="21083004">
            <a:off x="-76580" y="1669549"/>
            <a:ext cx="4869456" cy="363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8117" y="407624"/>
            <a:ext cx="9110948" cy="6158429"/>
          </a:xfrm>
        </p:spPr>
        <p:txBody>
          <a:bodyPr>
            <a:normAutofit fontScale="85000" lnSpcReduction="20000"/>
          </a:bodyPr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sz="4000" dirty="0" smtClean="0"/>
              <a:t>Sempre vos tenho recordado a máxima de Ortega y Gasset, como linha de conduta.</a:t>
            </a:r>
          </a:p>
          <a:p>
            <a:pPr marL="0" indent="0" algn="ctr">
              <a:buNone/>
            </a:pPr>
            <a:r>
              <a:rPr lang="pt-PT" sz="4000" dirty="0" smtClean="0"/>
              <a:t>Quando aquele filósofo espanhol dizia que </a:t>
            </a:r>
          </a:p>
          <a:p>
            <a:pPr marL="0" indent="0" algn="ctr">
              <a:buNone/>
            </a:pPr>
            <a:r>
              <a:rPr lang="pt-PT" sz="4000" dirty="0" smtClean="0"/>
              <a:t>‘</a:t>
            </a:r>
            <a:r>
              <a:rPr lang="pt-PT" sz="4000" i="1" dirty="0" smtClean="0">
                <a:solidFill>
                  <a:srgbClr val="92D050"/>
                </a:solidFill>
              </a:rPr>
              <a:t>Eu sou eu e as minhas circunstâncias</a:t>
            </a:r>
            <a:r>
              <a:rPr lang="pt-PT" sz="4000" dirty="0" smtClean="0"/>
              <a:t>’,</a:t>
            </a:r>
          </a:p>
          <a:p>
            <a:pPr marL="0" indent="0" algn="ctr">
              <a:buNone/>
            </a:pPr>
            <a:endParaRPr lang="pt-PT" sz="4000" dirty="0"/>
          </a:p>
          <a:p>
            <a:pPr marL="0" indent="0" algn="ctr">
              <a:buNone/>
            </a:pPr>
            <a:r>
              <a:rPr lang="pt-PT" sz="4000" dirty="0" smtClean="0"/>
              <a:t> mais não queria dizer que temos de ser resilientes nos desafios. </a:t>
            </a:r>
          </a:p>
          <a:p>
            <a:pPr marL="0" indent="0" algn="ctr">
              <a:buNone/>
            </a:pPr>
            <a:r>
              <a:rPr lang="pt-PT" sz="4000" dirty="0" smtClean="0"/>
              <a:t>Temos de aproveitar as circunstâncias, sejam quais forem, para </a:t>
            </a:r>
          </a:p>
          <a:p>
            <a:pPr marL="0" indent="0" algn="ctr">
              <a:buNone/>
            </a:pPr>
            <a:r>
              <a:rPr lang="pt-PT" sz="4000" dirty="0" smtClean="0"/>
              <a:t>enriquecermos cada vez mais o nosso </a:t>
            </a:r>
            <a:r>
              <a:rPr lang="pt-PT" sz="4000" b="1" i="1" dirty="0" smtClean="0">
                <a:solidFill>
                  <a:srgbClr val="FFC000"/>
                </a:solidFill>
              </a:rPr>
              <a:t>EU</a:t>
            </a:r>
            <a:endParaRPr lang="pt-PT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9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63557" y="429658"/>
            <a:ext cx="11512626" cy="6257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3000" dirty="0" smtClean="0"/>
              <a:t>Foi precisamente o que aconteceu àquele alentejano, que querendo um pretexto para se ver livre da mulher, procurava as circunstâncias ideais para o fazer.</a:t>
            </a:r>
          </a:p>
          <a:p>
            <a:pPr marL="0" indent="0" algn="ctr">
              <a:buNone/>
            </a:pPr>
            <a:r>
              <a:rPr lang="pt-PT" sz="3000" dirty="0" smtClean="0"/>
              <a:t>Então um dia, chega a casa e pergunta-lhe:</a:t>
            </a:r>
          </a:p>
          <a:p>
            <a:pPr marL="0" indent="0" algn="ctr">
              <a:buNone/>
            </a:pPr>
            <a:endParaRPr lang="pt-PT" sz="1100" dirty="0" smtClean="0"/>
          </a:p>
          <a:p>
            <a:pPr marL="0" indent="0" algn="ctr">
              <a:buNone/>
            </a:pPr>
            <a:r>
              <a:rPr lang="pt-PT" sz="3000" dirty="0" smtClean="0"/>
              <a:t>-Ó mulher, o que é que tu fazias se me saísse o euro milhões?</a:t>
            </a:r>
          </a:p>
          <a:p>
            <a:pPr marL="0" indent="0" algn="ctr">
              <a:buNone/>
            </a:pPr>
            <a:endParaRPr lang="pt-PT" sz="1100" dirty="0" smtClean="0"/>
          </a:p>
          <a:p>
            <a:pPr marL="0" indent="0" algn="ctr">
              <a:buNone/>
            </a:pPr>
            <a:r>
              <a:rPr lang="pt-PT" sz="3000" dirty="0" smtClean="0"/>
              <a:t>-Mê filho dum cabrão, ficava ca </a:t>
            </a:r>
            <a:r>
              <a:rPr lang="pt-PT" sz="3000" dirty="0" err="1" smtClean="0"/>
              <a:t>metadi</a:t>
            </a:r>
            <a:r>
              <a:rPr lang="pt-PT" sz="3000" dirty="0" smtClean="0"/>
              <a:t> e deixava-te de </a:t>
            </a:r>
            <a:r>
              <a:rPr lang="pt-PT" sz="3000" dirty="0" err="1" smtClean="0"/>
              <a:t>vezi</a:t>
            </a:r>
            <a:r>
              <a:rPr lang="pt-PT" sz="3000" dirty="0" smtClean="0"/>
              <a:t>.</a:t>
            </a:r>
          </a:p>
          <a:p>
            <a:pPr marL="0" indent="0" algn="ctr">
              <a:buNone/>
            </a:pPr>
            <a:endParaRPr lang="pt-PT" sz="1100" dirty="0" smtClean="0"/>
          </a:p>
          <a:p>
            <a:pPr marL="0" indent="0" algn="ctr">
              <a:buNone/>
            </a:pPr>
            <a:r>
              <a:rPr lang="pt-PT" sz="3000" dirty="0" smtClean="0"/>
              <a:t>-Muito bem, </a:t>
            </a:r>
            <a:r>
              <a:rPr lang="pt-PT" sz="3000" dirty="0" err="1" smtClean="0"/>
              <a:t>mulheri</a:t>
            </a:r>
            <a:r>
              <a:rPr lang="pt-PT" sz="3000" dirty="0" smtClean="0"/>
              <a:t>. Saíram-me 20 euros. </a:t>
            </a:r>
          </a:p>
          <a:p>
            <a:pPr marL="0" indent="0" algn="ctr">
              <a:buNone/>
            </a:pPr>
            <a:r>
              <a:rPr lang="pt-PT" sz="3000" dirty="0" smtClean="0"/>
              <a:t>Estão aqui os tês 10  e vai-te embora depressa!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322568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101" t="15622" r="6896"/>
          <a:stretch/>
        </p:blipFill>
        <p:spPr>
          <a:xfrm rot="20632787">
            <a:off x="-179514" y="409029"/>
            <a:ext cx="6191479" cy="5360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77100" y="826265"/>
            <a:ext cx="8829100" cy="5541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600" dirty="0" smtClean="0"/>
              <a:t>É este </a:t>
            </a:r>
          </a:p>
          <a:p>
            <a:pPr marL="0" indent="0" algn="ctr">
              <a:buNone/>
            </a:pPr>
            <a:r>
              <a:rPr lang="pt-PT" sz="3600" dirty="0" smtClean="0">
                <a:solidFill>
                  <a:srgbClr val="FFC000"/>
                </a:solidFill>
              </a:rPr>
              <a:t>saber estar em cada aqui e agora</a:t>
            </a:r>
            <a:r>
              <a:rPr lang="pt-PT" sz="3600" dirty="0" smtClean="0"/>
              <a:t>, que marca </a:t>
            </a:r>
            <a:r>
              <a:rPr lang="pt-PT" sz="3600" dirty="0" smtClean="0">
                <a:solidFill>
                  <a:srgbClr val="FFFF00"/>
                </a:solidFill>
              </a:rPr>
              <a:t>a nossa identidade.</a:t>
            </a:r>
          </a:p>
          <a:p>
            <a:pPr marL="0" indent="0" algn="ctr">
              <a:buNone/>
            </a:pPr>
            <a:endParaRPr lang="pt-PT" sz="11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t-PT" sz="3600" dirty="0" smtClean="0"/>
              <a:t>A nós não nos saiu o </a:t>
            </a:r>
            <a:r>
              <a:rPr lang="pt-PT" sz="3600" dirty="0" err="1" smtClean="0"/>
              <a:t>euromilhões</a:t>
            </a:r>
            <a:r>
              <a:rPr lang="pt-PT" sz="3600" dirty="0" smtClean="0"/>
              <a:t>. Saiu-nos foi a grande fava do covi-19.</a:t>
            </a:r>
          </a:p>
          <a:p>
            <a:pPr marL="0" indent="0" algn="ctr">
              <a:buNone/>
            </a:pPr>
            <a:r>
              <a:rPr lang="pt-PT" sz="3600" dirty="0" smtClean="0"/>
              <a:t>Só nos resta seguir as condutas recomendadas e mandá-lo dar uma volta ao bilhar grande, como o alentejano fez 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32499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71181" y="308471"/>
            <a:ext cx="10587209" cy="5894023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sz="3600" dirty="0" smtClean="0"/>
              <a:t>Todos vós sabeis muito bem que a felicidade se constrói. </a:t>
            </a:r>
          </a:p>
          <a:p>
            <a:pPr marL="0" indent="0" algn="ctr">
              <a:buNone/>
            </a:pPr>
            <a:endParaRPr lang="pt-PT" sz="1100" dirty="0" smtClean="0"/>
          </a:p>
          <a:p>
            <a:pPr marL="0" indent="0" algn="ctr">
              <a:buNone/>
            </a:pPr>
            <a:r>
              <a:rPr lang="pt-PT" sz="3600" dirty="0" smtClean="0"/>
              <a:t>É uma construção diária, instante a instante, com altos e baixos, alegrias e pesadelos.</a:t>
            </a:r>
          </a:p>
          <a:p>
            <a:pPr marL="0" indent="0" algn="ctr">
              <a:buNone/>
            </a:pPr>
            <a:endParaRPr lang="pt-PT" sz="1100" dirty="0" smtClean="0"/>
          </a:p>
          <a:p>
            <a:pPr marL="0" indent="0" algn="ctr">
              <a:buNone/>
            </a:pPr>
            <a:r>
              <a:rPr lang="pt-PT" sz="3600" dirty="0" smtClean="0"/>
              <a:t>Mas temos de a procurar incansavelmente a em cada momento, mesmo na adversidade.</a:t>
            </a:r>
          </a:p>
          <a:p>
            <a:pPr marL="0" indent="0" algn="ctr">
              <a:buNone/>
            </a:pPr>
            <a:endParaRPr lang="pt-PT" sz="1200" dirty="0" smtClean="0"/>
          </a:p>
          <a:p>
            <a:pPr marL="0" indent="0" algn="ctr">
              <a:buNone/>
            </a:pPr>
            <a:r>
              <a:rPr lang="pt-PT" sz="3600" dirty="0" smtClean="0"/>
              <a:t>Foi precisamente o que aconteceu àquele bêbado que bem procurou…</a:t>
            </a:r>
          </a:p>
          <a:p>
            <a:pPr marL="0" indent="0" algn="ctr">
              <a:buNone/>
            </a:pPr>
            <a:r>
              <a:rPr lang="pt-PT" sz="3600" dirty="0" smtClean="0"/>
              <a:t>Quereis ver?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963425248"/>
      </p:ext>
    </p:extLst>
  </p:cSld>
  <p:clrMapOvr>
    <a:masterClrMapping/>
  </p:clrMapOvr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TM04033937[[fn=Rasto de Vapor]]</Template>
  <TotalTime>97</TotalTime>
  <Words>953</Words>
  <Application>Microsoft Office PowerPoint</Application>
  <PresentationFormat>Ecrã Panorâmico</PresentationFormat>
  <Paragraphs>104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Rasto de Vapor</vt:lpstr>
      <vt:lpstr>A  Ansiedade   nos    Tempos  de  Crise</vt:lpstr>
      <vt:lpstr>MInhas Caríssimas Amigas e Meus Caros Amigos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 hoje,   ficamos por  aqui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Ansiedade   nos    Tempos  de  Crise</dc:title>
  <dc:creator>Utilizador</dc:creator>
  <cp:lastModifiedBy>Utilizador</cp:lastModifiedBy>
  <cp:revision>13</cp:revision>
  <dcterms:created xsi:type="dcterms:W3CDTF">2020-04-01T17:47:22Z</dcterms:created>
  <dcterms:modified xsi:type="dcterms:W3CDTF">2020-04-01T20:31:50Z</dcterms:modified>
</cp:coreProperties>
</file>